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9" r:id="rId3"/>
    <p:sldMasterId id="2147483744" r:id="rId4"/>
    <p:sldMasterId id="2147483769" r:id="rId5"/>
    <p:sldMasterId id="2147483781" r:id="rId6"/>
  </p:sldMasterIdLst>
  <p:notesMasterIdLst>
    <p:notesMasterId r:id="rId32"/>
  </p:notesMasterIdLst>
  <p:sldIdLst>
    <p:sldId id="258" r:id="rId7"/>
    <p:sldId id="280" r:id="rId8"/>
    <p:sldId id="498" r:id="rId9"/>
    <p:sldId id="261" r:id="rId10"/>
    <p:sldId id="262" r:id="rId11"/>
    <p:sldId id="501" r:id="rId12"/>
    <p:sldId id="502" r:id="rId13"/>
    <p:sldId id="537" r:id="rId14"/>
    <p:sldId id="538" r:id="rId15"/>
    <p:sldId id="539" r:id="rId16"/>
    <p:sldId id="540" r:id="rId17"/>
    <p:sldId id="541" r:id="rId18"/>
    <p:sldId id="522" r:id="rId19"/>
    <p:sldId id="542" r:id="rId20"/>
    <p:sldId id="543" r:id="rId21"/>
    <p:sldId id="544" r:id="rId22"/>
    <p:sldId id="545" r:id="rId23"/>
    <p:sldId id="546" r:id="rId24"/>
    <p:sldId id="547" r:id="rId25"/>
    <p:sldId id="548" r:id="rId26"/>
    <p:sldId id="427" r:id="rId27"/>
    <p:sldId id="271" r:id="rId28"/>
    <p:sldId id="272" r:id="rId29"/>
    <p:sldId id="279" r:id="rId30"/>
    <p:sldId id="44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chana Ananthanarayan" initials="AA" lastIdx="24" clrIdx="0">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24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132" autoAdjust="0"/>
  </p:normalViewPr>
  <p:slideViewPr>
    <p:cSldViewPr snapToGrid="0">
      <p:cViewPr varScale="1">
        <p:scale>
          <a:sx n="65" d="100"/>
          <a:sy n="65" d="100"/>
        </p:scale>
        <p:origin x="1733"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2D2060-3BFC-408F-831F-9D9560A02AFE}" type="datetimeFigureOut">
              <a:rPr lang="en-IN" smtClean="0"/>
              <a:t>04-08-2020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9F4131-48CD-4418-8E42-86C61E9D620F}" type="slidenum">
              <a:rPr lang="en-IN" smtClean="0"/>
              <a:t>‹#›</a:t>
            </a:fld>
            <a:endParaRPr lang="en-IN"/>
          </a:p>
        </p:txBody>
      </p:sp>
    </p:spTree>
    <p:extLst>
      <p:ext uri="{BB962C8B-B14F-4D97-AF65-F5344CB8AC3E}">
        <p14:creationId xmlns:p14="http://schemas.microsoft.com/office/powerpoint/2010/main" val="3371863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A few chapters back we introduced Spring Cloud Config, and we've been using it on our labs ever since.</a:t>
            </a:r>
          </a:p>
          <a:p>
            <a:pPr lvl="0"/>
            <a:r>
              <a:rPr lang="en-US" sz="1200" dirty="0">
                <a:latin typeface="Albany" pitchFamily="18"/>
                <a:cs typeface="Tahoma" pitchFamily="2"/>
              </a:rPr>
              <a:t>Remember: it is a centralized server for serving up sets of configuration information.  The configuration files themselves can be backed by source control.  Spring Cloud clients connect to it automatically over HTTP to retrieve configuration information at startup time.</a:t>
            </a:r>
          </a:p>
          <a:p>
            <a:pPr lvl="0"/>
            <a:r>
              <a:rPr lang="en-US" sz="1200" dirty="0">
                <a:latin typeface="Albany" pitchFamily="18"/>
                <a:cs typeface="Tahoma" pitchFamily="2"/>
              </a:rPr>
              <a:t>The key thing here is that this connection is done at startup time only.  </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7</a:t>
            </a:fld>
            <a:endParaRPr lang="en-IN"/>
          </a:p>
        </p:txBody>
      </p:sp>
    </p:spTree>
    <p:extLst>
      <p:ext uri="{BB962C8B-B14F-4D97-AF65-F5344CB8AC3E}">
        <p14:creationId xmlns:p14="http://schemas.microsoft.com/office/powerpoint/2010/main" val="2753095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Now lets explore how the refresh works in greater detail.  At first glance it may seem obvious but there is more to it than one would think.</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16</a:t>
            </a:fld>
            <a:endParaRPr lang="en-IN"/>
          </a:p>
        </p:txBody>
      </p:sp>
    </p:spTree>
    <p:extLst>
      <p:ext uri="{BB962C8B-B14F-4D97-AF65-F5344CB8AC3E}">
        <p14:creationId xmlns:p14="http://schemas.microsoft.com/office/powerpoint/2010/main" val="390528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Spring Boot Applications can be refreshed at runtime</a:t>
            </a:r>
          </a:p>
          <a:p>
            <a:pPr lvl="0"/>
            <a:r>
              <a:rPr lang="en-US" sz="1200" dirty="0">
                <a:latin typeface="Albany" pitchFamily="18"/>
                <a:cs typeface="Tahoma" pitchFamily="2"/>
              </a:rPr>
              <a:t>Spring Boot contains a starter called Actuator that we have seen before in this course.  It provides a number of useful web endpoints For example when we discussed Eureka we said that we can send a health check URL?  Well actuator provides such an endpoint, and the Eureka client provides it automatically to Eureka server as long as we have Actuator on the </a:t>
            </a:r>
            <a:r>
              <a:rPr lang="en-US" sz="1200" dirty="0" err="1">
                <a:latin typeface="Albany" pitchFamily="18"/>
                <a:cs typeface="Tahoma" pitchFamily="2"/>
              </a:rPr>
              <a:t>classpath</a:t>
            </a:r>
            <a:r>
              <a:rPr lang="en-US" sz="1200" dirty="0">
                <a:latin typeface="Albany" pitchFamily="18"/>
                <a:cs typeface="Tahoma" pitchFamily="2"/>
              </a:rPr>
              <a:t>.</a:t>
            </a:r>
          </a:p>
          <a:p>
            <a:pPr lvl="0"/>
            <a:r>
              <a:rPr lang="en-US" sz="1200" dirty="0">
                <a:latin typeface="Albany" pitchFamily="18"/>
                <a:cs typeface="Tahoma" pitchFamily="2"/>
              </a:rPr>
              <a:t>When you have Actuator on your </a:t>
            </a:r>
            <a:r>
              <a:rPr lang="en-US" sz="1200" dirty="0" err="1">
                <a:latin typeface="Albany" pitchFamily="18"/>
                <a:cs typeface="Tahoma" pitchFamily="2"/>
              </a:rPr>
              <a:t>classpath</a:t>
            </a:r>
            <a:r>
              <a:rPr lang="en-US" sz="1200" dirty="0">
                <a:latin typeface="Albany" pitchFamily="18"/>
                <a:cs typeface="Tahoma" pitchFamily="2"/>
              </a:rPr>
              <a:t>, you have a /refresh endpoint.  A POST request to this endpoint would be interpreted as a command to refresh the application context.  Again, this is POST, not GET, so you can't fire this from a browser; use Curl or some kind of REST client.</a:t>
            </a:r>
          </a:p>
          <a:p>
            <a:pPr lvl="0"/>
            <a:r>
              <a:rPr lang="en-US" sz="1200" dirty="0">
                <a:latin typeface="Albany" pitchFamily="18"/>
                <a:cs typeface="Tahoma" pitchFamily="2"/>
              </a:rPr>
              <a:t>Now, refresh is not as simple as just reloading the application context from scratch.  After all, your app could be processing hundreds of HTTP requests with dozens of database connections, so there are some delicate cases to think about.</a:t>
            </a:r>
          </a:p>
          <a:p>
            <a:pPr lvl="0"/>
            <a:r>
              <a:rPr lang="en-US" sz="1200" dirty="0">
                <a:latin typeface="Albany" pitchFamily="18"/>
                <a:cs typeface="Tahoma" pitchFamily="2"/>
              </a:rPr>
              <a:t>Out of conservatism, the /refresh only affects beans marked with @</a:t>
            </a:r>
            <a:r>
              <a:rPr lang="en-US" sz="1200" dirty="0" err="1">
                <a:latin typeface="Albany" pitchFamily="18"/>
                <a:cs typeface="Tahoma" pitchFamily="2"/>
              </a:rPr>
              <a:t>ConfigurationProperties</a:t>
            </a:r>
            <a:r>
              <a:rPr lang="en-US" sz="1200" dirty="0">
                <a:latin typeface="Albany" pitchFamily="18"/>
                <a:cs typeface="Tahoma" pitchFamily="2"/>
              </a:rPr>
              <a:t>, or @</a:t>
            </a:r>
            <a:r>
              <a:rPr lang="en-US" sz="1200" dirty="0" err="1">
                <a:latin typeface="Albany" pitchFamily="18"/>
                <a:cs typeface="Tahoma" pitchFamily="2"/>
              </a:rPr>
              <a:t>RefreshScope</a:t>
            </a:r>
            <a:r>
              <a:rPr lang="en-US" sz="1200" dirty="0">
                <a:latin typeface="Albany" pitchFamily="18"/>
                <a:cs typeface="Tahoma" pitchFamily="2"/>
              </a:rPr>
              <a:t>.  The other thing affected is logging level – this is something you would conceivably change often in production and there is no consequence for changing it on the fly.</a:t>
            </a:r>
          </a:p>
          <a:p>
            <a:pPr lvl="0"/>
            <a:r>
              <a:rPr lang="en-US" sz="1200" dirty="0">
                <a:latin typeface="Albany" pitchFamily="18"/>
                <a:cs typeface="Tahoma" pitchFamily="2"/>
              </a:rPr>
              <a:t>Now these other two might be new to you, so lets take a look at them.</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17</a:t>
            </a:fld>
            <a:endParaRPr lang="en-IN"/>
          </a:p>
        </p:txBody>
      </p:sp>
    </p:spTree>
    <p:extLst>
      <p:ext uri="{BB962C8B-B14F-4D97-AF65-F5344CB8AC3E}">
        <p14:creationId xmlns:p14="http://schemas.microsoft.com/office/powerpoint/2010/main" val="2419720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a:t>
            </a:r>
            <a:r>
              <a:rPr lang="en-US" sz="1200" dirty="0" err="1">
                <a:latin typeface="Albany" pitchFamily="18"/>
                <a:cs typeface="Tahoma" pitchFamily="2"/>
              </a:rPr>
              <a:t>ConfigurationProperties</a:t>
            </a:r>
            <a:r>
              <a:rPr lang="en-US" sz="1200" dirty="0">
                <a:latin typeface="Albany" pitchFamily="18"/>
                <a:cs typeface="Tahoma" pitchFamily="2"/>
              </a:rPr>
              <a:t> is not something new in Spring Cloud, it comes to us from Spring Boot.  It is an easy way to set multiple properties quickly instead of putting @Value annotations on each one – if you have a dozen variables to set this can get old.  </a:t>
            </a:r>
          </a:p>
          <a:p>
            <a:pPr lvl="0"/>
            <a:r>
              <a:rPr lang="en-US" sz="1200" dirty="0">
                <a:latin typeface="Albany" pitchFamily="18"/>
                <a:cs typeface="Tahoma" pitchFamily="2"/>
              </a:rPr>
              <a:t>So instead, if you look at the code here, you can see that if we annotate the class with @</a:t>
            </a:r>
            <a:r>
              <a:rPr lang="en-US" sz="1200" dirty="0" err="1">
                <a:latin typeface="Albany" pitchFamily="18"/>
                <a:cs typeface="Tahoma" pitchFamily="2"/>
              </a:rPr>
              <a:t>ConfigurationProperties</a:t>
            </a:r>
            <a:r>
              <a:rPr lang="en-US" sz="1200" dirty="0">
                <a:latin typeface="Albany" pitchFamily="18"/>
                <a:cs typeface="Tahoma" pitchFamily="2"/>
              </a:rPr>
              <a:t>, supply a 'prefix', and provide getters and setters (really on setters are needed), Spring Boot will automatically populate these properties with the corresponding values from a </a:t>
            </a:r>
            <a:r>
              <a:rPr lang="en-US" sz="1200" dirty="0" err="1">
                <a:latin typeface="Albany" pitchFamily="18"/>
                <a:cs typeface="Tahoma" pitchFamily="2"/>
              </a:rPr>
              <a:t>PropertySource</a:t>
            </a:r>
            <a:r>
              <a:rPr lang="en-US" sz="1200" dirty="0">
                <a:latin typeface="Albany" pitchFamily="18"/>
                <a:cs typeface="Tahoma" pitchFamily="2"/>
              </a:rPr>
              <a:t>.  You can see this YAML file has a section that matches the prefix we are using, and properties in the file line up with what we need to set.  Extra properties ignored, anything without a setter is ignored.</a:t>
            </a:r>
          </a:p>
          <a:p>
            <a:pPr lvl="0"/>
            <a:r>
              <a:rPr lang="en-US" sz="1200" dirty="0">
                <a:latin typeface="Albany" pitchFamily="18"/>
                <a:cs typeface="Tahoma" pitchFamily="2"/>
              </a:rPr>
              <a:t>Now an interesting feature of this is what is called “relaxed binding”.  Notice that the spelling of “lucky word” does not exactly match our property name.  That's OK, Spring Boot knows what we mean.  Camel case and all caps would also match this property.</a:t>
            </a:r>
          </a:p>
          <a:p>
            <a:pPr lvl="0"/>
            <a:r>
              <a:rPr lang="en-US" sz="1200" dirty="0">
                <a:latin typeface="Albany" pitchFamily="18"/>
                <a:cs typeface="Tahoma" pitchFamily="2"/>
              </a:rPr>
              <a:t>Now if you do a POST to /refresh, any bean with @</a:t>
            </a:r>
            <a:r>
              <a:rPr lang="en-US" sz="1200" dirty="0" err="1">
                <a:latin typeface="Albany" pitchFamily="18"/>
                <a:cs typeface="Tahoma" pitchFamily="2"/>
              </a:rPr>
              <a:t>ConfigurationProperties</a:t>
            </a:r>
            <a:r>
              <a:rPr lang="en-US" sz="1200" dirty="0">
                <a:latin typeface="Albany" pitchFamily="18"/>
                <a:cs typeface="Tahoma" pitchFamily="2"/>
              </a:rPr>
              <a:t> will have its properties rebound. But realize the limitation here: it might not be enough to just reset properties.  You might have initialization logic that needs to be re-run and such.  But for our controller here rebinding the properties is completely fine.</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18</a:t>
            </a:fld>
            <a:endParaRPr lang="en-IN"/>
          </a:p>
        </p:txBody>
      </p:sp>
    </p:spTree>
    <p:extLst>
      <p:ext uri="{BB962C8B-B14F-4D97-AF65-F5344CB8AC3E}">
        <p14:creationId xmlns:p14="http://schemas.microsoft.com/office/powerpoint/2010/main" val="2161147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Now something new from Spring Cloud is @</a:t>
            </a:r>
            <a:r>
              <a:rPr lang="en-US" sz="1200" dirty="0" err="1">
                <a:latin typeface="Albany" pitchFamily="18"/>
                <a:cs typeface="Tahoma" pitchFamily="2"/>
              </a:rPr>
              <a:t>RefreshScope</a:t>
            </a:r>
            <a:r>
              <a:rPr lang="en-US" sz="1200" dirty="0">
                <a:latin typeface="Albany" pitchFamily="18"/>
                <a:cs typeface="Tahoma" pitchFamily="2"/>
              </a:rPr>
              <a:t>.  This is actually an additional scope to the ones we are used to like singleton, prototype, and so on.</a:t>
            </a:r>
          </a:p>
          <a:p>
            <a:pPr lvl="0"/>
            <a:r>
              <a:rPr lang="en-US" sz="1200" dirty="0">
                <a:latin typeface="Albany" pitchFamily="18"/>
                <a:cs typeface="Tahoma" pitchFamily="2"/>
              </a:rPr>
              <a:t> @</a:t>
            </a:r>
            <a:r>
              <a:rPr lang="en-US" sz="1200" dirty="0" err="1">
                <a:latin typeface="Albany" pitchFamily="18"/>
                <a:cs typeface="Tahoma" pitchFamily="2"/>
              </a:rPr>
              <a:t>RefreshScope</a:t>
            </a:r>
            <a:r>
              <a:rPr lang="en-US" sz="1200" dirty="0">
                <a:latin typeface="Albany" pitchFamily="18"/>
                <a:cs typeface="Tahoma" pitchFamily="2"/>
              </a:rPr>
              <a:t> gives us the ability to safely and completely reload the bean without worrying about the affect it will have on other beans that are referencing it.  The @</a:t>
            </a:r>
            <a:r>
              <a:rPr lang="en-US" sz="1200" dirty="0" err="1">
                <a:latin typeface="Albany" pitchFamily="18"/>
                <a:cs typeface="Tahoma" pitchFamily="2"/>
              </a:rPr>
              <a:t>ConfigurationProperties</a:t>
            </a:r>
            <a:r>
              <a:rPr lang="en-US" sz="1200" dirty="0">
                <a:latin typeface="Albany" pitchFamily="18"/>
                <a:cs typeface="Tahoma" pitchFamily="2"/>
              </a:rPr>
              <a:t> was just about property binding and </a:t>
            </a:r>
            <a:r>
              <a:rPr lang="en-US" sz="1200" dirty="0" err="1">
                <a:latin typeface="Albany" pitchFamily="18"/>
                <a:cs typeface="Tahoma" pitchFamily="2"/>
              </a:rPr>
              <a:t>rebinding,but</a:t>
            </a:r>
            <a:r>
              <a:rPr lang="en-US" sz="1200" dirty="0">
                <a:latin typeface="Albany" pitchFamily="18"/>
                <a:cs typeface="Tahoma" pitchFamily="2"/>
              </a:rPr>
              <a:t> @</a:t>
            </a:r>
            <a:r>
              <a:rPr lang="en-US" sz="1200" dirty="0" err="1">
                <a:latin typeface="Albany" pitchFamily="18"/>
                <a:cs typeface="Tahoma" pitchFamily="2"/>
              </a:rPr>
              <a:t>RefreshScope</a:t>
            </a:r>
            <a:r>
              <a:rPr lang="en-US" sz="1200" dirty="0">
                <a:latin typeface="Albany" pitchFamily="18"/>
                <a:cs typeface="Tahoma" pitchFamily="2"/>
              </a:rPr>
              <a:t> allows for “hot swapping” of old and new copies of the bean at runtime.  So when you POST to refresh, the bean is reloaded, it isn't limited to property rebinding.</a:t>
            </a:r>
          </a:p>
          <a:p>
            <a:pPr lvl="0"/>
            <a:r>
              <a:rPr lang="en-US" sz="1200" dirty="0">
                <a:latin typeface="Albany" pitchFamily="18"/>
                <a:cs typeface="Tahoma" pitchFamily="2"/>
              </a:rPr>
              <a:t>An interesting side-effect of this is that the bean becomes lazy, meaning it isn't actually loaded until the first time it is used.  This is usually ok, but it means that any configuration issues or @</a:t>
            </a:r>
            <a:r>
              <a:rPr lang="en-US" sz="1200" dirty="0" err="1">
                <a:latin typeface="Albany" pitchFamily="18"/>
                <a:cs typeface="Tahoma" pitchFamily="2"/>
              </a:rPr>
              <a:t>PostConstruct</a:t>
            </a:r>
            <a:r>
              <a:rPr lang="en-US" sz="1200" dirty="0">
                <a:latin typeface="Albany" pitchFamily="18"/>
                <a:cs typeface="Tahoma" pitchFamily="2"/>
              </a:rPr>
              <a:t> issues won't be discovered until the first time the bean is actually used.</a:t>
            </a:r>
          </a:p>
          <a:p>
            <a:pPr lvl="0"/>
            <a:r>
              <a:rPr lang="en-US" sz="1200" dirty="0">
                <a:latin typeface="Albany" pitchFamily="18"/>
                <a:cs typeface="Tahoma" pitchFamily="2"/>
              </a:rPr>
              <a:t>So you can see from this code our bean uses @</a:t>
            </a:r>
            <a:r>
              <a:rPr lang="en-US" sz="1200" dirty="0" err="1">
                <a:latin typeface="Albany" pitchFamily="18"/>
                <a:cs typeface="Tahoma" pitchFamily="2"/>
              </a:rPr>
              <a:t>RefreshScope</a:t>
            </a:r>
            <a:r>
              <a:rPr lang="en-US" sz="1200" dirty="0">
                <a:latin typeface="Albany" pitchFamily="18"/>
                <a:cs typeface="Tahoma" pitchFamily="2"/>
              </a:rPr>
              <a:t>.  You can also see that I've reverted back to @Value annotations – We can use @</a:t>
            </a:r>
            <a:r>
              <a:rPr lang="en-US" sz="1200" dirty="0" err="1">
                <a:latin typeface="Albany" pitchFamily="18"/>
                <a:cs typeface="Tahoma" pitchFamily="2"/>
              </a:rPr>
              <a:t>ConfigurationProperties</a:t>
            </a:r>
            <a:r>
              <a:rPr lang="en-US" sz="1200" dirty="0">
                <a:latin typeface="Albany" pitchFamily="18"/>
                <a:cs typeface="Tahoma" pitchFamily="2"/>
              </a:rPr>
              <a:t> with @</a:t>
            </a:r>
            <a:r>
              <a:rPr lang="en-US" sz="1200" dirty="0" err="1">
                <a:latin typeface="Albany" pitchFamily="18"/>
                <a:cs typeface="Tahoma" pitchFamily="2"/>
              </a:rPr>
              <a:t>RefreshScope</a:t>
            </a:r>
            <a:r>
              <a:rPr lang="en-US" sz="1200" dirty="0">
                <a:latin typeface="Albany" pitchFamily="18"/>
                <a:cs typeface="Tahoma" pitchFamily="2"/>
              </a:rPr>
              <a:t>, but this just helps illustrate the differences.  With the @Value annotations I don't really need getters and setters, but I do lose the relaxed binding provided by Spring Boot.</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19</a:t>
            </a:fld>
            <a:endParaRPr lang="en-IN"/>
          </a:p>
        </p:txBody>
      </p:sp>
    </p:spTree>
    <p:extLst>
      <p:ext uri="{BB962C8B-B14F-4D97-AF65-F5344CB8AC3E}">
        <p14:creationId xmlns:p14="http://schemas.microsoft.com/office/powerpoint/2010/main" val="1389193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a:t>
            </a:r>
            <a:r>
              <a:rPr lang="en-US" sz="1200" dirty="0" err="1">
                <a:latin typeface="Albany" pitchFamily="18"/>
                <a:cs typeface="Tahoma" pitchFamily="2"/>
              </a:rPr>
              <a:t>RefreshScope</a:t>
            </a:r>
            <a:r>
              <a:rPr lang="en-US" sz="1200" dirty="0">
                <a:latin typeface="Albany" pitchFamily="18"/>
                <a:cs typeface="Tahoma" pitchFamily="2"/>
              </a:rPr>
              <a:t> works by using the Proxy pattern, and it is one of the great use cases that you will find for this pattern.</a:t>
            </a:r>
          </a:p>
          <a:p>
            <a:pPr lvl="0"/>
            <a:r>
              <a:rPr lang="en-US" sz="1200" dirty="0">
                <a:latin typeface="Albany" pitchFamily="18"/>
                <a:cs typeface="Tahoma" pitchFamily="2"/>
              </a:rPr>
              <a:t>When the </a:t>
            </a:r>
            <a:r>
              <a:rPr lang="en-US" sz="1200" dirty="0" err="1">
                <a:latin typeface="Albany" pitchFamily="18"/>
                <a:cs typeface="Tahoma" pitchFamily="2"/>
              </a:rPr>
              <a:t>ApplicationContext</a:t>
            </a:r>
            <a:r>
              <a:rPr lang="en-US" sz="1200" dirty="0">
                <a:latin typeface="Albany" pitchFamily="18"/>
                <a:cs typeface="Tahoma" pitchFamily="2"/>
              </a:rPr>
              <a:t> loads, Spring creates a proxy for the actual target bean.  The proxy either implements the same interface as the target bean, or extends it, depending on whether an interface is present on the target bean.  It has the same method signatures as the target bean.  Main point is the proxy looks exactly like the target bean to anyone looking from the outside.</a:t>
            </a:r>
          </a:p>
          <a:p>
            <a:pPr lvl="0"/>
            <a:r>
              <a:rPr lang="en-US" sz="1200" dirty="0">
                <a:latin typeface="Albany" pitchFamily="18"/>
                <a:cs typeface="Tahoma" pitchFamily="2"/>
              </a:rPr>
              <a:t>When dependency injection occurs, other beans do not get the original bean, but a reference to the proxy.</a:t>
            </a:r>
          </a:p>
          <a:p>
            <a:pPr lvl="0"/>
            <a:r>
              <a:rPr lang="en-US" sz="1200" dirty="0">
                <a:latin typeface="Albany" pitchFamily="18"/>
                <a:cs typeface="Tahoma" pitchFamily="2"/>
              </a:rPr>
              <a:t>When the caller makes a method call, the proxy simply turns around and calls the target bean.</a:t>
            </a:r>
          </a:p>
          <a:p>
            <a:pPr lvl="0"/>
            <a:r>
              <a:rPr lang="en-US" sz="1200" dirty="0">
                <a:latin typeface="Albany" pitchFamily="18"/>
                <a:cs typeface="Tahoma" pitchFamily="2"/>
              </a:rPr>
              <a:t>Now on refresh, a new replacement bean is created, and the target reference on the proxy is switched to the replacement.  Any calls to the original bean are unaffected by this switch, so they can finish up their work in peace.  Future calls to any methods go to the new bean.  The old bean is eventually completely dereferenced and can be garbage collected.</a:t>
            </a:r>
          </a:p>
          <a:p>
            <a:pPr lvl="0"/>
            <a:r>
              <a:rPr lang="en-US" sz="1200" dirty="0">
                <a:latin typeface="Albany" pitchFamily="18"/>
                <a:cs typeface="Tahoma" pitchFamily="2"/>
              </a:rPr>
              <a:t>So the proxy makes it safe for existing threads to finish up what they are doing while future work gets switched over to the new.  Very elegant.</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20</a:t>
            </a:fld>
            <a:endParaRPr lang="en-IN"/>
          </a:p>
        </p:txBody>
      </p:sp>
    </p:spTree>
    <p:extLst>
      <p:ext uri="{BB962C8B-B14F-4D97-AF65-F5344CB8AC3E}">
        <p14:creationId xmlns:p14="http://schemas.microsoft.com/office/powerpoint/2010/main" val="1770461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r>
              <a:rPr lang="en-IN" sz="1200">
                <a:solidFill>
                  <a:srgbClr val="000000"/>
                </a:solidFill>
                <a:latin typeface="Calibri" pitchFamily="18"/>
                <a:ea typeface="ＭＳ Ｐゴシック" pitchFamily="2"/>
              </a:rPr>
              <a:t>.</a:t>
            </a:r>
            <a:endParaRPr lang="en-US" sz="1200">
              <a:solidFill>
                <a:srgbClr val="000000"/>
              </a:solidFill>
              <a:latin typeface="Calibri" pitchFamily="18"/>
              <a:ea typeface="ＭＳ Ｐゴシック" pitchFamily="2"/>
            </a:endParaRPr>
          </a:p>
        </p:txBody>
      </p:sp>
      <p:sp>
        <p:nvSpPr>
          <p:cNvPr id="4" name="Slide Number Placeholder 3"/>
          <p:cNvSpPr>
            <a:spLocks noGrp="1"/>
          </p:cNvSpPr>
          <p:nvPr>
            <p:ph type="sldNum" sz="quarter" idx="5"/>
          </p:nvPr>
        </p:nvSpPr>
        <p:spPr/>
        <p:txBody>
          <a:bodyPr/>
          <a:lstStyle/>
          <a:p>
            <a:fld id="{8E9F4131-48CD-4418-8E42-86C61E9D620F}" type="slidenum">
              <a:rPr lang="en-IN" smtClean="0"/>
              <a:t>21</a:t>
            </a:fld>
            <a:endParaRPr lang="en-IN"/>
          </a:p>
        </p:txBody>
      </p:sp>
    </p:spTree>
    <p:extLst>
      <p:ext uri="{BB962C8B-B14F-4D97-AF65-F5344CB8AC3E}">
        <p14:creationId xmlns:p14="http://schemas.microsoft.com/office/powerpoint/2010/main" val="880203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What if we have a configuration change that we need to make after an application has already been running for a while?</a:t>
            </a:r>
          </a:p>
          <a:p>
            <a:pPr lvl="0"/>
            <a:r>
              <a:rPr lang="en-US" sz="1200" dirty="0">
                <a:latin typeface="Albany" pitchFamily="18"/>
                <a:cs typeface="Tahoma" pitchFamily="2"/>
              </a:rPr>
              <a:t>The approach commonly used for most folks using Spring is to bounce all of the affected applications – restart them all.  And this will repeat the Spring startup process.  This is manageable, but hardly convenient.</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8</a:t>
            </a:fld>
            <a:endParaRPr lang="en-IN"/>
          </a:p>
        </p:txBody>
      </p:sp>
    </p:spTree>
    <p:extLst>
      <p:ext uri="{BB962C8B-B14F-4D97-AF65-F5344CB8AC3E}">
        <p14:creationId xmlns:p14="http://schemas.microsoft.com/office/powerpoint/2010/main" val="4031577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Now out in industry various individuals have invented all kinds of home-made solutions to this situation.  </a:t>
            </a:r>
          </a:p>
          <a:p>
            <a:pPr lvl="0"/>
            <a:r>
              <a:rPr lang="en-US" sz="1200" dirty="0">
                <a:latin typeface="Albany" pitchFamily="18"/>
                <a:cs typeface="Tahoma" pitchFamily="2"/>
              </a:rPr>
              <a:t>One thing we could do is have our apps poll the server for changes.  After all, they are polling Eureka so what's the harm in another 'heartbeat'?</a:t>
            </a:r>
          </a:p>
          <a:p>
            <a:pPr lvl="0"/>
            <a:r>
              <a:rPr lang="en-US" sz="1200" dirty="0">
                <a:latin typeface="Albany" pitchFamily="18"/>
                <a:cs typeface="Tahoma" pitchFamily="2"/>
              </a:rPr>
              <a:t>Well, this will work, but configuration changes will probably be relatively rare, so maybe not good to burn all that bandwidth.  A cleaner approach is to push changes out from the server.</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9</a:t>
            </a:fld>
            <a:endParaRPr lang="en-IN"/>
          </a:p>
        </p:txBody>
      </p:sp>
    </p:spTree>
    <p:extLst>
      <p:ext uri="{BB962C8B-B14F-4D97-AF65-F5344CB8AC3E}">
        <p14:creationId xmlns:p14="http://schemas.microsoft.com/office/powerpoint/2010/main" val="3704339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And this is exactly the space that Spring Cloud Bus addresses.  Spring Cloud Bus is used to push configuration changes from the config server to the client applications using messaging technology.</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10</a:t>
            </a:fld>
            <a:endParaRPr lang="en-IN"/>
          </a:p>
        </p:txBody>
      </p:sp>
    </p:spTree>
    <p:extLst>
      <p:ext uri="{BB962C8B-B14F-4D97-AF65-F5344CB8AC3E}">
        <p14:creationId xmlns:p14="http://schemas.microsoft.com/office/powerpoint/2010/main" val="48807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lbany" pitchFamily="18"/>
                <a:cs typeface="Tahoma" pitchFamily="2"/>
              </a:rPr>
              <a:t>So with that introduction out of the way, lets explore Spring Cloud Bus.</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11</a:t>
            </a:fld>
            <a:endParaRPr lang="en-IN"/>
          </a:p>
        </p:txBody>
      </p:sp>
    </p:spTree>
    <p:extLst>
      <p:ext uri="{BB962C8B-B14F-4D97-AF65-F5344CB8AC3E}">
        <p14:creationId xmlns:p14="http://schemas.microsoft.com/office/powerpoint/2010/main" val="3120757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Spring Cloud Bus is a solution that enables a spring cloud config server to broadcast changes to spring cloud clients.  As such it eliminates any need for clients to poll the server periodically.</a:t>
            </a:r>
          </a:p>
          <a:p>
            <a:pPr lvl="0"/>
            <a:r>
              <a:rPr lang="en-US" sz="1200" dirty="0">
                <a:latin typeface="Albany" pitchFamily="18"/>
                <a:cs typeface="Tahoma" pitchFamily="2"/>
              </a:rPr>
              <a:t>It is based on messaging technology.  At the time of this recording – early 2015 – the only supported broker technology is AMQP.  But perhaps others will come in the future.</a:t>
            </a:r>
          </a:p>
          <a:p>
            <a:pPr lvl="0"/>
            <a:r>
              <a:rPr lang="en-US" sz="1200" dirty="0">
                <a:latin typeface="Albany" pitchFamily="18"/>
                <a:cs typeface="Tahoma" pitchFamily="2"/>
              </a:rPr>
              <a:t>Basically the Spring Cloud Config Server publishes messages to the broker, and the clients become subscribers to the changes.</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12</a:t>
            </a:fld>
            <a:endParaRPr lang="en-IN"/>
          </a:p>
        </p:txBody>
      </p:sp>
    </p:spTree>
    <p:extLst>
      <p:ext uri="{BB962C8B-B14F-4D97-AF65-F5344CB8AC3E}">
        <p14:creationId xmlns:p14="http://schemas.microsoft.com/office/powerpoint/2010/main" val="4252118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Setting up Spring Cloud Bus is </a:t>
            </a:r>
            <a:r>
              <a:rPr lang="en-US" sz="1200" dirty="0" err="1">
                <a:latin typeface="Albany" pitchFamily="18"/>
                <a:cs typeface="Tahoma" pitchFamily="2"/>
              </a:rPr>
              <a:t>suprisingly</a:t>
            </a:r>
            <a:r>
              <a:rPr lang="en-US" sz="1200" dirty="0">
                <a:latin typeface="Albany" pitchFamily="18"/>
                <a:cs typeface="Tahoma" pitchFamily="2"/>
              </a:rPr>
              <a:t> easy.</a:t>
            </a:r>
          </a:p>
          <a:p>
            <a:pPr lvl="0"/>
            <a:r>
              <a:rPr lang="en-US" sz="1200" dirty="0">
                <a:latin typeface="Albany" pitchFamily="18"/>
                <a:cs typeface="Tahoma" pitchFamily="2"/>
              </a:rPr>
              <a:t>The first step: on your Spring Cloud Config Server, simply add a dependency for spring cloud starter bus </a:t>
            </a:r>
            <a:r>
              <a:rPr lang="en-US" sz="1200" dirty="0" err="1">
                <a:latin typeface="Albany" pitchFamily="18"/>
                <a:cs typeface="Tahoma" pitchFamily="2"/>
              </a:rPr>
              <a:t>amqp</a:t>
            </a:r>
            <a:r>
              <a:rPr lang="en-US" sz="1200" dirty="0">
                <a:latin typeface="Albany" pitchFamily="18"/>
                <a:cs typeface="Tahoma" pitchFamily="2"/>
              </a:rPr>
              <a:t>.  That's all you need to do on the server.</a:t>
            </a:r>
          </a:p>
          <a:p>
            <a:pPr lvl="0"/>
            <a:r>
              <a:rPr lang="en-US" sz="1200" dirty="0">
                <a:latin typeface="Albany" pitchFamily="18"/>
                <a:cs typeface="Tahoma" pitchFamily="2"/>
              </a:rPr>
              <a:t>On the client side, add the SAME dependency.  The code in the dependency is smart enough to understand if it is on the client side or the server side, so it just works.  BTW if you would rather use Kafka as your broker, just change “</a:t>
            </a:r>
            <a:r>
              <a:rPr lang="en-US" sz="1200" dirty="0" err="1">
                <a:latin typeface="Albany" pitchFamily="18"/>
                <a:cs typeface="Tahoma" pitchFamily="2"/>
              </a:rPr>
              <a:t>amqp</a:t>
            </a:r>
            <a:r>
              <a:rPr lang="en-US" sz="1200" dirty="0">
                <a:latin typeface="Albany" pitchFamily="18"/>
                <a:cs typeface="Tahoma" pitchFamily="2"/>
              </a:rPr>
              <a:t>” to “</a:t>
            </a:r>
            <a:r>
              <a:rPr lang="en-US" sz="1200" dirty="0" err="1">
                <a:latin typeface="Albany" pitchFamily="18"/>
                <a:cs typeface="Tahoma" pitchFamily="2"/>
              </a:rPr>
              <a:t>kafka</a:t>
            </a:r>
            <a:r>
              <a:rPr lang="en-US" sz="1200" dirty="0">
                <a:latin typeface="Albany" pitchFamily="18"/>
                <a:cs typeface="Tahoma" pitchFamily="2"/>
              </a:rPr>
              <a:t>”.</a:t>
            </a:r>
          </a:p>
          <a:p>
            <a:pPr lvl="0"/>
            <a:r>
              <a:rPr lang="en-US" sz="1200" dirty="0">
                <a:latin typeface="Albany" pitchFamily="18"/>
                <a:cs typeface="Tahoma" pitchFamily="2"/>
              </a:rPr>
              <a:t>Now this presumes that your client is otherwise enabled to use the spring cloud parent or have an equivalent dependency management section.  </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13</a:t>
            </a:fld>
            <a:endParaRPr lang="en-IN"/>
          </a:p>
        </p:txBody>
      </p:sp>
    </p:spTree>
    <p:extLst>
      <p:ext uri="{BB962C8B-B14F-4D97-AF65-F5344CB8AC3E}">
        <p14:creationId xmlns:p14="http://schemas.microsoft.com/office/powerpoint/2010/main" val="619982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The next step, we need an AMQP server to provide reliable messaging.   You have your choices here but for the upcoming lab we'll use Rabbit MQ.</a:t>
            </a:r>
          </a:p>
          <a:p>
            <a:pPr lvl="0"/>
            <a:r>
              <a:rPr lang="en-US" sz="1200" dirty="0">
                <a:latin typeface="Albany" pitchFamily="18"/>
                <a:cs typeface="Tahoma" pitchFamily="2"/>
              </a:rPr>
              <a:t>Rabbit MQ is a great little broker.  It is open source and quite popular, but the reason I really like it is that it is easy to download and run, which is going to make the upcoming lab easy!</a:t>
            </a:r>
          </a:p>
          <a:p>
            <a:pPr lvl="0"/>
            <a:r>
              <a:rPr lang="en-US" sz="1200" dirty="0">
                <a:latin typeface="Albany" pitchFamily="18"/>
                <a:cs typeface="Tahoma" pitchFamily="2"/>
              </a:rPr>
              <a:t>Now by happy coincidence, if you are running on localhost like we will in the upcoming lab, your Bus enabled clients and servers will know how to connect to rabbit MQ automatically, so that will save us some configuration.</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14</a:t>
            </a:fld>
            <a:endParaRPr lang="en-IN"/>
          </a:p>
        </p:txBody>
      </p:sp>
    </p:spTree>
    <p:extLst>
      <p:ext uri="{BB962C8B-B14F-4D97-AF65-F5344CB8AC3E}">
        <p14:creationId xmlns:p14="http://schemas.microsoft.com/office/powerpoint/2010/main" val="168291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latin typeface="Albany" pitchFamily="18"/>
                <a:cs typeface="Tahoma" pitchFamily="2"/>
              </a:rPr>
              <a:t>So when it is time to make a change to your running applications, here is what you do.</a:t>
            </a:r>
          </a:p>
          <a:p>
            <a:pPr lvl="0"/>
            <a:r>
              <a:rPr lang="en-US" sz="1200" dirty="0">
                <a:latin typeface="Albany" pitchFamily="18"/>
                <a:cs typeface="Tahoma" pitchFamily="2"/>
              </a:rPr>
              <a:t>First, you make changes to the relevant files in the repository.  Now when you commit these, there is nothing in the config server that notices these changes; it doesn't do any polling or listening.  But if you were to make a REST call to it, it would re-read your files and pick up the changes.  </a:t>
            </a:r>
          </a:p>
          <a:p>
            <a:pPr lvl="0"/>
            <a:r>
              <a:rPr lang="en-US" sz="1200" dirty="0">
                <a:latin typeface="Albany" pitchFamily="18"/>
                <a:cs typeface="Tahoma" pitchFamily="2"/>
              </a:rPr>
              <a:t>Next, you POST to the config server's /bus/refresh endpoint.  </a:t>
            </a:r>
            <a:r>
              <a:rPr lang="en-US" sz="1100" dirty="0">
                <a:latin typeface="Albany" pitchFamily="18"/>
                <a:cs typeface="Tahoma" pitchFamily="2"/>
              </a:rPr>
              <a:t>Notice that this is POST, not GET, so simply firing this from a browser won't work; use Curl or some kind of REST client.</a:t>
            </a:r>
            <a:r>
              <a:rPr lang="en-US" sz="1200" dirty="0">
                <a:latin typeface="Albany" pitchFamily="18"/>
                <a:cs typeface="Tahoma" pitchFamily="2"/>
              </a:rPr>
              <a:t>  </a:t>
            </a:r>
          </a:p>
          <a:p>
            <a:pPr lvl="0"/>
            <a:r>
              <a:rPr lang="en-US" sz="1200" dirty="0">
                <a:latin typeface="Albany" pitchFamily="18"/>
                <a:cs typeface="Tahoma" pitchFamily="2"/>
              </a:rPr>
              <a:t>When the refresh is requested, the config server posts a message to message broker.  </a:t>
            </a:r>
          </a:p>
          <a:p>
            <a:pPr lvl="0"/>
            <a:r>
              <a:rPr lang="en-US" sz="1200" dirty="0">
                <a:latin typeface="Albany" pitchFamily="18"/>
                <a:cs typeface="Tahoma" pitchFamily="2"/>
              </a:rPr>
              <a:t>The message broker ensures delivery to all subscribers, which is basically all of your clients that have the bus dependency.  There are ways to fine-tune which clients get what but I'll leave you to look that up on your own.</a:t>
            </a:r>
          </a:p>
          <a:p>
            <a:pPr lvl="0"/>
            <a:r>
              <a:rPr lang="en-US" sz="1200" dirty="0">
                <a:latin typeface="Albany" pitchFamily="18"/>
                <a:cs typeface="Tahoma" pitchFamily="2"/>
              </a:rPr>
              <a:t>And finally, each individual app goes through its /refresh process.</a:t>
            </a:r>
          </a:p>
          <a:p>
            <a:endParaRPr lang="en-IN" dirty="0"/>
          </a:p>
        </p:txBody>
      </p:sp>
      <p:sp>
        <p:nvSpPr>
          <p:cNvPr id="4" name="Slide Number Placeholder 3"/>
          <p:cNvSpPr>
            <a:spLocks noGrp="1"/>
          </p:cNvSpPr>
          <p:nvPr>
            <p:ph type="sldNum" sz="quarter" idx="5"/>
          </p:nvPr>
        </p:nvSpPr>
        <p:spPr/>
        <p:txBody>
          <a:bodyPr/>
          <a:lstStyle/>
          <a:p>
            <a:fld id="{8E9F4131-48CD-4418-8E42-86C61E9D620F}" type="slidenum">
              <a:rPr lang="en-IN" smtClean="0"/>
              <a:t>15</a:t>
            </a:fld>
            <a:endParaRPr lang="en-IN"/>
          </a:p>
        </p:txBody>
      </p:sp>
    </p:spTree>
    <p:extLst>
      <p:ext uri="{BB962C8B-B14F-4D97-AF65-F5344CB8AC3E}">
        <p14:creationId xmlns:p14="http://schemas.microsoft.com/office/powerpoint/2010/main" val="2514203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3812282"/>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437730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54641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47668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392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210555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681357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7457813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667" b="0" i="0" smtClean="0">
                <a:solidFill>
                  <a:schemeClr val="tx1"/>
                </a:solidFill>
                <a:latin typeface="IBM Plex Sans" charset="0"/>
                <a:ea typeface="IBM Plex Sans" charset="0"/>
                <a:cs typeface="IBM Plex Sans" charset="0"/>
              </a:rPr>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9122241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498"/>
            <a:ext cx="5486400" cy="55245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154648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55810"/>
            <a:ext cx="5486400" cy="5524500"/>
          </a:xfrm>
        </p:spPr>
        <p:txBody>
          <a:bodyPr>
            <a:noAutofit/>
          </a:bodyPr>
          <a:lstStyle>
            <a:lvl1pPr>
              <a:spcBef>
                <a:spcPts val="5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06588"/>
            <a:ext cx="3048000" cy="3467100"/>
          </a:xfrm>
          <a:prstGeom prst="rect">
            <a:avLst/>
          </a:prstGeom>
          <a:solidFill>
            <a:schemeClr val="tx1"/>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06588"/>
            <a:ext cx="3048000" cy="3467100"/>
          </a:xfrm>
          <a:prstGeom prst="rect">
            <a:avLst/>
          </a:prstGeom>
          <a:solidFill>
            <a:schemeClr val="bg2"/>
          </a:solidFill>
          <a:ln>
            <a:noFill/>
          </a:ln>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4067"/>
            <a:ext cx="6096000" cy="3429000"/>
          </a:xfrm>
          <a:prstGeom prst="rect">
            <a:avLst/>
          </a:prstGeom>
          <a:solidFill>
            <a:schemeClr val="accent2"/>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0"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905902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0702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641812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667" b="0" i="0" smtClean="0">
                <a:solidFill>
                  <a:schemeClr val="bg2"/>
                </a:solidFill>
                <a:latin typeface="IBM Plex Sans" charset="0"/>
                <a:ea typeface="IBM Plex Sans" charset="0"/>
                <a:cs typeface="IBM Plex Sans" charset="0"/>
              </a:rPr>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31" name="Group 30"/>
          <p:cNvGrpSpPr/>
          <p:nvPr userDrawn="1"/>
        </p:nvGrpSpPr>
        <p:grpSpPr>
          <a:xfrm>
            <a:off x="762000" y="6583046"/>
            <a:ext cx="2261125" cy="183809"/>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708509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a:defRPr lang="en-US" sz="667"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190354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60485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72326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162000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lang="en-US" sz="1333"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6090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39518" y="0"/>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2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5" name="Title 7"/>
          <p:cNvSpPr>
            <a:spLocks noGrp="1"/>
          </p:cNvSpPr>
          <p:nvPr>
            <p:ph type="title"/>
          </p:nvPr>
        </p:nvSpPr>
        <p:spPr>
          <a:xfrm>
            <a:off x="381000" y="1714500"/>
            <a:ext cx="2476500" cy="3048000"/>
          </a:xfrm>
        </p:spPr>
        <p:txBody>
          <a:bodyPr tIns="228600"/>
          <a:lstStyle/>
          <a:p>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17226843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6096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44811" y="0"/>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8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811" y="0"/>
            <a:ext cx="3048000" cy="6858000"/>
          </a:xfrm>
          <a:prstGeom prst="rect">
            <a:avLst/>
          </a:prstGeom>
          <a:noFill/>
        </p:spPr>
        <p:txBody>
          <a:bodyPr lIns="228600" tIns="228600" rIns="0" bIns="0"/>
          <a:lstStyle>
            <a:lvl1pPr>
              <a:defRPr>
                <a:latin typeface="IBM Plex Sans" panose="020B0503050000000000" pitchFamily="34" charset="0"/>
              </a:defRPr>
            </a:lvl1pPr>
          </a:lstStyle>
          <a:p>
            <a:endParaRPr lang="en-US" sz="6000" b="1" dirty="0"/>
          </a:p>
          <a:p>
            <a:endParaRPr lang="en-US" dirty="0"/>
          </a:p>
        </p:txBody>
      </p:sp>
      <p:sp>
        <p:nvSpPr>
          <p:cNvPr id="11"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sz="1333">
                <a:solidFill>
                  <a:schemeClr val="accent1"/>
                </a:solidFill>
                <a:latin typeface="IBM Plex Sans" panose="020B0503050000000000" pitchFamily="34"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88064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938118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301340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4534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4925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722766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250048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4670127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493377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41163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7133669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41575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207051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109646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722046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89101128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203103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122911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0285735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480292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578818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6214764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269585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8823882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82269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66956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1832347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791662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1014553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717547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8040352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7948927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426184320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507630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98438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555185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39504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04897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4283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76517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6096000" y="0"/>
            <a:ext cx="6096000" cy="6858000"/>
          </a:xfrm>
          <a:prstGeom prst="rect">
            <a:avLst/>
          </a:prstGeom>
        </p:spPr>
      </p:pic>
    </p:spTree>
    <p:extLst>
      <p:ext uri="{BB962C8B-B14F-4D97-AF65-F5344CB8AC3E}">
        <p14:creationId xmlns:p14="http://schemas.microsoft.com/office/powerpoint/2010/main" val="3548260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6099463" y="0"/>
            <a:ext cx="6096000" cy="6858000"/>
          </a:xfrm>
          <a:prstGeom prst="rect">
            <a:avLst/>
          </a:prstGeom>
        </p:spPr>
      </p:pic>
    </p:spTree>
    <p:extLst>
      <p:ext uri="{BB962C8B-B14F-4D97-AF65-F5344CB8AC3E}">
        <p14:creationId xmlns:p14="http://schemas.microsoft.com/office/powerpoint/2010/main" val="117587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820425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6096000" y="0"/>
            <a:ext cx="6096000" cy="6858000"/>
          </a:xfrm>
          <a:prstGeom prst="rect">
            <a:avLst/>
          </a:prstGeom>
        </p:spPr>
      </p:pic>
    </p:spTree>
    <p:extLst>
      <p:ext uri="{BB962C8B-B14F-4D97-AF65-F5344CB8AC3E}">
        <p14:creationId xmlns:p14="http://schemas.microsoft.com/office/powerpoint/2010/main" val="316023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84599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22719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241875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4176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982548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8026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00668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93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6882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965243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9936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5519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6619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91734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6489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49697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375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927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799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905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972637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828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459487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282510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4786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46356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7611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1793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79202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7288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5880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8114" y="2516171"/>
            <a:ext cx="4238573" cy="2778158"/>
          </a:xfrm>
          <a:prstGeom prst="rect">
            <a:avLst/>
          </a:prstGeom>
        </p:spPr>
      </p:pic>
    </p:spTree>
    <p:extLst>
      <p:ext uri="{BB962C8B-B14F-4D97-AF65-F5344CB8AC3E}">
        <p14:creationId xmlns:p14="http://schemas.microsoft.com/office/powerpoint/2010/main" val="1211473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45576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263525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0733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96099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8903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4298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702184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3103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29159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6287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4242048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874802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520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62500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59727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58800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52869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36763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61086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7218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6343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633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32239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729688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14671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15810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770158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241299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26456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13574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33215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9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3423289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488127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5384668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9475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0719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8676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1429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923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047565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73426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00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1904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5169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4113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090032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54450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12683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69802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93031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618608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5351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96862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3.pn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2.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theme" Target="../theme/theme6.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05560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6194537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88968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541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2145217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4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21172608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90.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1676400"/>
            <a:ext cx="12192000" cy="5181600"/>
          </a:xfrm>
        </p:spPr>
      </p:pic>
      <p:sp>
        <p:nvSpPr>
          <p:cNvPr id="3" name="Title 2"/>
          <p:cNvSpPr>
            <a:spLocks noGrp="1"/>
          </p:cNvSpPr>
          <p:nvPr>
            <p:ph type="title"/>
          </p:nvPr>
        </p:nvSpPr>
        <p:spPr>
          <a:xfrm>
            <a:off x="3429000" y="342900"/>
            <a:ext cx="8763000" cy="2819400"/>
          </a:xfrm>
        </p:spPr>
        <p:txBody>
          <a:bodyPr/>
          <a:lstStyle/>
          <a:p>
            <a:r>
              <a:rPr lang="en-US" dirty="0">
                <a:latin typeface="IBM Plex Sans" charset="0"/>
                <a:ea typeface="IBM Plex Sans" charset="0"/>
                <a:cs typeface="IBM Plex Sans" charset="0"/>
              </a:rPr>
              <a:t>Spring Cloud – Configuration Bus</a:t>
            </a: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r>
              <a:rPr lang="en-US" sz="3333" b="0" dirty="0">
                <a:latin typeface="IBM Plex Sans" charset="0"/>
                <a:ea typeface="IBM Plex Sans" charset="0"/>
                <a:cs typeface="IBM Plex Sans" charset="0"/>
              </a:rPr>
              <a:t>Audience: Developer</a:t>
            </a:r>
          </a:p>
        </p:txBody>
      </p:sp>
      <p:cxnSp>
        <p:nvCxnSpPr>
          <p:cNvPr id="5" name="Straight Connector 4"/>
          <p:cNvCxnSpPr/>
          <p:nvPr/>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Cloud Bus</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652760" cy="400110"/>
          </a:xfrm>
          <a:prstGeom prst="rect">
            <a:avLst/>
          </a:prstGeom>
        </p:spPr>
        <p:txBody>
          <a:bodyPr wrap="square">
            <a:spAutoFit/>
          </a:bodyPr>
          <a:lstStyle/>
          <a:p>
            <a:pPr marL="0" lvl="1" algn="ctr"/>
            <a:r>
              <a:rPr lang="en-US" sz="2000" dirty="0">
                <a:latin typeface="IBM Plex Sans" panose="020B0503050203000203" pitchFamily="34" charset="0"/>
              </a:rPr>
              <a:t>Push configuration changes to client applications via messaging technology, like AMQP.</a:t>
            </a:r>
          </a:p>
        </p:txBody>
      </p:sp>
      <p:sp>
        <p:nvSpPr>
          <p:cNvPr id="43" name="Freeform: Shape 42">
            <a:extLst>
              <a:ext uri="{FF2B5EF4-FFF2-40B4-BE49-F238E27FC236}">
                <a16:creationId xmlns:a16="http://schemas.microsoft.com/office/drawing/2014/main" id="{D766BE11-2629-4E1F-B503-81F71584BE5F}"/>
              </a:ext>
            </a:extLst>
          </p:cNvPr>
          <p:cNvSpPr/>
          <p:nvPr/>
        </p:nvSpPr>
        <p:spPr>
          <a:xfrm>
            <a:off x="4578091" y="2198800"/>
            <a:ext cx="6419088" cy="3291840"/>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CCFFCC"/>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Spring Cloud Bus</a:t>
            </a: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44" name="Rectangle 43">
            <a:extLst>
              <a:ext uri="{FF2B5EF4-FFF2-40B4-BE49-F238E27FC236}">
                <a16:creationId xmlns:a16="http://schemas.microsoft.com/office/drawing/2014/main" id="{190E96B4-AE93-4E12-99F5-4107319F6687}"/>
              </a:ext>
            </a:extLst>
          </p:cNvPr>
          <p:cNvSpPr/>
          <p:nvPr/>
        </p:nvSpPr>
        <p:spPr>
          <a:xfrm>
            <a:off x="3683851" y="3808756"/>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45" name="Freeform: Shape 44">
            <a:extLst>
              <a:ext uri="{FF2B5EF4-FFF2-40B4-BE49-F238E27FC236}">
                <a16:creationId xmlns:a16="http://schemas.microsoft.com/office/drawing/2014/main" id="{995596F4-FF9E-4DD2-B60F-029992780597}"/>
              </a:ext>
            </a:extLst>
          </p:cNvPr>
          <p:cNvSpPr/>
          <p:nvPr/>
        </p:nvSpPr>
        <p:spPr>
          <a:xfrm>
            <a:off x="2438395" y="5362012"/>
            <a:ext cx="2603664" cy="1194588"/>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dirty="0">
                <a:solidFill>
                  <a:prstClr val="black"/>
                </a:solidFill>
                <a:latin typeface="IBM Plex Sans" panose="020B0503050203000203" pitchFamily="34" charset="0"/>
                <a:ea typeface="Microsoft YaHei" pitchFamily="2"/>
                <a:cs typeface="Mangal" pitchFamily="2"/>
              </a:rPr>
              <a:t>Backing Files</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(Git, Flat Files, and so on)</a:t>
            </a:r>
          </a:p>
        </p:txBody>
      </p:sp>
      <p:sp>
        <p:nvSpPr>
          <p:cNvPr id="46" name="Rectangle 45">
            <a:extLst>
              <a:ext uri="{FF2B5EF4-FFF2-40B4-BE49-F238E27FC236}">
                <a16:creationId xmlns:a16="http://schemas.microsoft.com/office/drawing/2014/main" id="{E8CA395F-2920-4B2A-B86E-D9606D14FF2D}"/>
              </a:ext>
            </a:extLst>
          </p:cNvPr>
          <p:cNvSpPr/>
          <p:nvPr/>
        </p:nvSpPr>
        <p:spPr>
          <a:xfrm>
            <a:off x="7467199" y="3808757"/>
            <a:ext cx="2037312"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(Spring)</a:t>
            </a:r>
          </a:p>
        </p:txBody>
      </p:sp>
      <p:sp>
        <p:nvSpPr>
          <p:cNvPr id="47" name="Rectangle 46">
            <a:extLst>
              <a:ext uri="{FF2B5EF4-FFF2-40B4-BE49-F238E27FC236}">
                <a16:creationId xmlns:a16="http://schemas.microsoft.com/office/drawing/2014/main" id="{74D22CD9-346B-46CF-AF06-4CF46C1FD338}"/>
              </a:ext>
            </a:extLst>
          </p:cNvPr>
          <p:cNvSpPr/>
          <p:nvPr/>
        </p:nvSpPr>
        <p:spPr>
          <a:xfrm>
            <a:off x="8437255" y="4903877"/>
            <a:ext cx="2037312"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(Spring)</a:t>
            </a:r>
          </a:p>
        </p:txBody>
      </p:sp>
      <p:sp>
        <p:nvSpPr>
          <p:cNvPr id="48" name="Rectangle 47">
            <a:extLst>
              <a:ext uri="{FF2B5EF4-FFF2-40B4-BE49-F238E27FC236}">
                <a16:creationId xmlns:a16="http://schemas.microsoft.com/office/drawing/2014/main" id="{70C12E54-F1B2-4796-996A-045CD63571B4}"/>
              </a:ext>
            </a:extLst>
          </p:cNvPr>
          <p:cNvSpPr/>
          <p:nvPr/>
        </p:nvSpPr>
        <p:spPr>
          <a:xfrm>
            <a:off x="3607387" y="3887164"/>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49" name="Rectangle 48">
            <a:extLst>
              <a:ext uri="{FF2B5EF4-FFF2-40B4-BE49-F238E27FC236}">
                <a16:creationId xmlns:a16="http://schemas.microsoft.com/office/drawing/2014/main" id="{2A41B90E-C303-4E52-BD75-503133CA4193}"/>
              </a:ext>
            </a:extLst>
          </p:cNvPr>
          <p:cNvSpPr/>
          <p:nvPr/>
        </p:nvSpPr>
        <p:spPr>
          <a:xfrm>
            <a:off x="3531247" y="3965572"/>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50" name="Straight Connector 49">
            <a:extLst>
              <a:ext uri="{FF2B5EF4-FFF2-40B4-BE49-F238E27FC236}">
                <a16:creationId xmlns:a16="http://schemas.microsoft.com/office/drawing/2014/main" id="{255A8FB3-6380-42AB-8C57-DEC3D2155385}"/>
              </a:ext>
            </a:extLst>
          </p:cNvPr>
          <p:cNvSpPr/>
          <p:nvPr/>
        </p:nvSpPr>
        <p:spPr>
          <a:xfrm flipV="1">
            <a:off x="4168879" y="4861432"/>
            <a:ext cx="97200" cy="540108"/>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51" name="Rectangle 50">
            <a:extLst>
              <a:ext uri="{FF2B5EF4-FFF2-40B4-BE49-F238E27FC236}">
                <a16:creationId xmlns:a16="http://schemas.microsoft.com/office/drawing/2014/main" id="{8982C4B9-12FA-4D82-ABEB-04D32AF371C6}"/>
              </a:ext>
            </a:extLst>
          </p:cNvPr>
          <p:cNvSpPr/>
          <p:nvPr/>
        </p:nvSpPr>
        <p:spPr>
          <a:xfrm>
            <a:off x="6400266" y="5799412"/>
            <a:ext cx="2425140"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(Another Technology)</a:t>
            </a:r>
          </a:p>
        </p:txBody>
      </p:sp>
      <p:pic>
        <p:nvPicPr>
          <p:cNvPr id="52" name="Picture 51">
            <a:extLst>
              <a:ext uri="{FF2B5EF4-FFF2-40B4-BE49-F238E27FC236}">
                <a16:creationId xmlns:a16="http://schemas.microsoft.com/office/drawing/2014/main" id="{BCF09CE4-1726-47DE-8B33-6B321167D1BA}"/>
              </a:ext>
            </a:extLst>
          </p:cNvPr>
          <p:cNvPicPr>
            <a:picLocks noChangeAspect="1"/>
          </p:cNvPicPr>
          <p:nvPr/>
        </p:nvPicPr>
        <p:blipFill>
          <a:blip r:embed="rId3">
            <a:lum/>
            <a:alphaModFix/>
          </a:blip>
          <a:srcRect/>
          <a:stretch>
            <a:fillRect/>
          </a:stretch>
        </p:blipFill>
        <p:spPr>
          <a:xfrm>
            <a:off x="710178" y="5612140"/>
            <a:ext cx="588060" cy="518400"/>
          </a:xfrm>
          <a:prstGeom prst="rect">
            <a:avLst/>
          </a:prstGeom>
          <a:noFill/>
          <a:ln>
            <a:noFill/>
          </a:ln>
        </p:spPr>
      </p:pic>
      <p:sp>
        <p:nvSpPr>
          <p:cNvPr id="53" name="Straight Connector 52">
            <a:extLst>
              <a:ext uri="{FF2B5EF4-FFF2-40B4-BE49-F238E27FC236}">
                <a16:creationId xmlns:a16="http://schemas.microsoft.com/office/drawing/2014/main" id="{277F0AB3-508A-4AC7-A9C3-00809DCD9EE9}"/>
              </a:ext>
            </a:extLst>
          </p:cNvPr>
          <p:cNvSpPr/>
          <p:nvPr/>
        </p:nvSpPr>
        <p:spPr>
          <a:xfrm>
            <a:off x="1533139" y="5856436"/>
            <a:ext cx="822960" cy="0"/>
          </a:xfrm>
          <a:prstGeom prst="line">
            <a:avLst/>
          </a:prstGeom>
          <a:noFill/>
          <a:ln w="73080">
            <a:solidFill>
              <a:srgbClr val="FF3333"/>
            </a:solidFill>
            <a:prstDash val="solid"/>
            <a:tailEnd type="arrow"/>
          </a:ln>
        </p:spPr>
        <p:txBody>
          <a:bodyPr vert="horz" wrap="none" lIns="113400" tIns="72900" rIns="113400" bIns="72900" anchor="ctr" anchorCtr="0" compatLnSpc="0"/>
          <a:lstStyle/>
          <a:p>
            <a:pPr algn="ctr" defTabSz="822960" hangingPunct="0"/>
            <a:r>
              <a:rPr lang="en-US" sz="1600">
                <a:solidFill>
                  <a:srgbClr val="FF0000"/>
                </a:solidFill>
                <a:latin typeface="IBM Plex Sans" panose="020B0503050203000203" pitchFamily="34" charset="0"/>
                <a:ea typeface="Microsoft YaHei" pitchFamily="2"/>
                <a:cs typeface="Mangal" pitchFamily="2"/>
              </a:rPr>
              <a:t>CHANGES</a:t>
            </a: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54" name="Freeform: Shape 53">
            <a:extLst>
              <a:ext uri="{FF2B5EF4-FFF2-40B4-BE49-F238E27FC236}">
                <a16:creationId xmlns:a16="http://schemas.microsoft.com/office/drawing/2014/main" id="{2FB96EFB-3F58-4A40-83A6-0D4AABA74189}"/>
              </a:ext>
            </a:extLst>
          </p:cNvPr>
          <p:cNvSpPr/>
          <p:nvPr/>
        </p:nvSpPr>
        <p:spPr>
          <a:xfrm>
            <a:off x="5401051" y="3429000"/>
            <a:ext cx="1974780" cy="605506"/>
          </a:xfrm>
          <a:custGeom>
            <a:avLst/>
            <a:gdLst/>
            <a:ahLst/>
            <a:cxnLst>
              <a:cxn ang="3cd4">
                <a:pos x="hc" y="t"/>
              </a:cxn>
              <a:cxn ang="cd2">
                <a:pos x="l" y="vc"/>
              </a:cxn>
              <a:cxn ang="cd4">
                <a:pos x="hc" y="b"/>
              </a:cxn>
              <a:cxn ang="0">
                <a:pos x="r" y="vc"/>
              </a:cxn>
            </a:cxnLst>
            <a:rect l="l" t="t" r="r" b="b"/>
            <a:pathLst>
              <a:path w="6096" h="1380">
                <a:moveTo>
                  <a:pt x="0" y="1380"/>
                </a:moveTo>
                <a:cubicBezTo>
                  <a:pt x="2915" y="-1725"/>
                  <a:pt x="6096" y="1380"/>
                  <a:pt x="6096" y="1380"/>
                </a:cubicBezTo>
              </a:path>
            </a:pathLst>
          </a:custGeom>
          <a:noFill/>
          <a:ln w="0">
            <a:solidFill>
              <a:srgbClr val="000000"/>
            </a:solidFill>
            <a:prstDash val="solid"/>
            <a:tailEnd type="arrow"/>
          </a:ln>
        </p:spPr>
        <p:txBody>
          <a:bodyPr vert="horz" wrap="none" lIns="81000" tIns="40500" rIns="81000" bIns="40500" anchor="ctr" anchorCtr="0" compatLnSpc="0"/>
          <a:lstStyle/>
          <a:p>
            <a:pPr algn="ctr" defTabSz="822960" hangingPunct="0"/>
            <a:r>
              <a:rPr lang="en-US" sz="1600" dirty="0">
                <a:solidFill>
                  <a:prstClr val="black"/>
                </a:solidFill>
                <a:latin typeface="IBM Plex Sans" panose="020B0503050203000203" pitchFamily="34" charset="0"/>
                <a:ea typeface="Microsoft YaHei" pitchFamily="2"/>
                <a:cs typeface="Mangal" pitchFamily="2"/>
              </a:rPr>
              <a:t>You have</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changes</a:t>
            </a:r>
          </a:p>
        </p:txBody>
      </p:sp>
      <p:sp>
        <p:nvSpPr>
          <p:cNvPr id="55" name="Freeform: Shape 54">
            <a:extLst>
              <a:ext uri="{FF2B5EF4-FFF2-40B4-BE49-F238E27FC236}">
                <a16:creationId xmlns:a16="http://schemas.microsoft.com/office/drawing/2014/main" id="{343C065D-9F47-41A5-B31E-8D9FC9655857}"/>
              </a:ext>
            </a:extLst>
          </p:cNvPr>
          <p:cNvSpPr/>
          <p:nvPr/>
        </p:nvSpPr>
        <p:spPr>
          <a:xfrm>
            <a:off x="5318756" y="4455136"/>
            <a:ext cx="2962331" cy="577692"/>
          </a:xfrm>
          <a:custGeom>
            <a:avLst/>
            <a:gdLst/>
            <a:ahLst/>
            <a:cxnLst>
              <a:cxn ang="3cd4">
                <a:pos x="hc" y="t"/>
              </a:cxn>
              <a:cxn ang="cd2">
                <a:pos x="l" y="vc"/>
              </a:cxn>
              <a:cxn ang="cd4">
                <a:pos x="hc" y="b"/>
              </a:cxn>
              <a:cxn ang="0">
                <a:pos x="r" y="vc"/>
              </a:cxn>
            </a:cxnLst>
            <a:rect l="l" t="t" r="r" b="b"/>
            <a:pathLst>
              <a:path w="9144" h="1784">
                <a:moveTo>
                  <a:pt x="0" y="91"/>
                </a:moveTo>
                <a:cubicBezTo>
                  <a:pt x="6096" y="-474"/>
                  <a:pt x="9144" y="1784"/>
                  <a:pt x="9144" y="1784"/>
                </a:cubicBezTo>
              </a:path>
            </a:pathLst>
          </a:custGeom>
          <a:noFill/>
          <a:ln w="0">
            <a:solidFill>
              <a:srgbClr val="000000"/>
            </a:solidFill>
            <a:prstDash val="solid"/>
            <a:tailEnd type="arrow"/>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You have</a:t>
            </a:r>
          </a:p>
          <a:p>
            <a:pPr algn="ctr" defTabSz="822960" hangingPunct="0"/>
            <a:r>
              <a:rPr lang="en-US" sz="1600">
                <a:solidFill>
                  <a:prstClr val="black"/>
                </a:solidFill>
                <a:latin typeface="IBM Plex Sans" panose="020B0503050203000203" pitchFamily="34" charset="0"/>
                <a:ea typeface="Microsoft YaHei" pitchFamily="2"/>
                <a:cs typeface="Mangal" pitchFamily="2"/>
              </a:rPr>
              <a:t>changes</a:t>
            </a:r>
          </a:p>
        </p:txBody>
      </p:sp>
    </p:spTree>
    <p:extLst>
      <p:ext uri="{BB962C8B-B14F-4D97-AF65-F5344CB8AC3E}">
        <p14:creationId xmlns:p14="http://schemas.microsoft.com/office/powerpoint/2010/main" val="14467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Spring Cloud Bus</a:t>
            </a:r>
          </a:p>
        </p:txBody>
      </p:sp>
    </p:spTree>
    <p:extLst>
      <p:ext uri="{BB962C8B-B14F-4D97-AF65-F5344CB8AC3E}">
        <p14:creationId xmlns:p14="http://schemas.microsoft.com/office/powerpoint/2010/main" val="3621928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Spring Cloud Bus</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2092881"/>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Broadcasts configuration changes to clients</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Eliminates need for client polling</a:t>
            </a:r>
          </a:p>
          <a:p>
            <a:pPr marL="742950" lvl="1" indent="-285750">
              <a:buFont typeface="Courier New" panose="02070309020205020404" pitchFamily="49" charset="0"/>
              <a:buChar char="o"/>
            </a:pPr>
            <a:endParaRPr lang="en-US" dirty="0">
              <a:solidFill>
                <a:srgbClr val="000000"/>
              </a:solidFill>
              <a:latin typeface="IBM Plex Sans" panose="020B0503050203000203" pitchFamily="34" charset="0"/>
            </a:endParaRPr>
          </a:p>
          <a:p>
            <a:pPr marL="342900" indent="-342900">
              <a:buFont typeface="Arial" panose="020B0604020202020204" pitchFamily="34" charset="0"/>
              <a:buChar char="•"/>
            </a:pPr>
            <a:r>
              <a:rPr lang="en-US" sz="2000" dirty="0">
                <a:solidFill>
                  <a:srgbClr val="000000"/>
                </a:solidFill>
                <a:latin typeface="IBM Plex Sans" panose="020B0503050203000203" pitchFamily="34" charset="0"/>
              </a:rPr>
              <a:t>Based on Messaging technology</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Currently AMQP only</a:t>
            </a:r>
          </a:p>
          <a:p>
            <a:pPr marL="742950" lvl="1" indent="-285750">
              <a:buFont typeface="Courier New" panose="02070309020205020404" pitchFamily="49" charset="0"/>
              <a:buChar char="o"/>
            </a:pPr>
            <a:r>
              <a:rPr lang="en-US" dirty="0">
                <a:solidFill>
                  <a:srgbClr val="000000"/>
                </a:solidFill>
                <a:latin typeface="IBM Plex Sans" panose="020B0503050203000203" pitchFamily="34" charset="0"/>
              </a:rPr>
              <a:t>Clients become subscribers to configuration changes</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377427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Spring Cloud Bus Setup – Part 1</a:t>
            </a:r>
            <a:endParaRPr lang="en-IN" dirty="0"/>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530840" cy="3170099"/>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Add dependency to the Spring Cloud Config Server:</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Add the </a:t>
            </a:r>
            <a:r>
              <a:rPr lang="en-US" sz="2000" b="1" u="sng" dirty="0">
                <a:latin typeface="IBM Plex Sans" panose="020B0503050203000203" pitchFamily="34" charset="0"/>
              </a:rPr>
              <a:t>same</a:t>
            </a:r>
            <a:r>
              <a:rPr lang="en-US" sz="2000" dirty="0">
                <a:latin typeface="IBM Plex Sans" panose="020B0503050203000203" pitchFamily="34" charset="0"/>
              </a:rPr>
              <a:t> dependency to each of your clients.</a:t>
            </a:r>
          </a:p>
          <a:p>
            <a:pPr marL="800100" lvl="1" indent="-342900">
              <a:buFont typeface="Courier New" panose="02070309020205020404" pitchFamily="49" charset="0"/>
              <a:buChar char="o"/>
            </a:pPr>
            <a:r>
              <a:rPr lang="en-US" dirty="0">
                <a:latin typeface="IBM Plex Sans" panose="020B0503050203000203" pitchFamily="34" charset="0"/>
              </a:rPr>
              <a:t>Code works automatically</a:t>
            </a:r>
          </a:p>
          <a:p>
            <a:pPr marL="800100" lvl="1" indent="-342900">
              <a:buFont typeface="Courier New" panose="02070309020205020404" pitchFamily="49" charset="0"/>
              <a:buChar char="o"/>
            </a:pPr>
            <a:r>
              <a:rPr lang="en-US" dirty="0">
                <a:latin typeface="IBM Plex Sans" panose="020B0503050203000203" pitchFamily="34" charset="0"/>
              </a:rPr>
              <a:t>Assumption: client code has spring cloud parent/dependency management section</a:t>
            </a:r>
          </a:p>
        </p:txBody>
      </p:sp>
      <p:sp>
        <p:nvSpPr>
          <p:cNvPr id="9" name="Rectangle 24">
            <a:extLst>
              <a:ext uri="{FF2B5EF4-FFF2-40B4-BE49-F238E27FC236}">
                <a16:creationId xmlns:a16="http://schemas.microsoft.com/office/drawing/2014/main" id="{134CF65C-20FD-4CD4-9FC0-803D8E6C0FF9}"/>
              </a:ext>
            </a:extLst>
          </p:cNvPr>
          <p:cNvSpPr/>
          <p:nvPr/>
        </p:nvSpPr>
        <p:spPr>
          <a:xfrm>
            <a:off x="795882" y="2096713"/>
            <a:ext cx="5718129" cy="133228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a:solidFill>
                  <a:srgbClr val="008080"/>
                </a:solidFill>
                <a:latin typeface="IBM Plex Sans" panose="020B0503050203000203" pitchFamily="34" charset="0"/>
                <a:ea typeface="Monaco" pitchFamily="49"/>
                <a:cs typeface="Monaco" pitchFamily="49"/>
              </a:rPr>
              <a:t>&lt;</a:t>
            </a:r>
            <a:r>
              <a:rPr lang="en-US" sz="1600">
                <a:solidFill>
                  <a:srgbClr val="3F7F7F"/>
                </a:solidFill>
                <a:latin typeface="IBM Plex Sans" panose="020B0503050203000203" pitchFamily="34" charset="0"/>
                <a:ea typeface="Monaco" pitchFamily="49"/>
                <a:cs typeface="Monaco" pitchFamily="49"/>
              </a:rPr>
              <a:t>dependency</a:t>
            </a:r>
            <a:r>
              <a:rPr lang="en-US" sz="160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a:solidFill>
                  <a:srgbClr val="000000"/>
                </a:solidFill>
                <a:latin typeface="IBM Plex Sans" panose="020B0503050203000203" pitchFamily="34" charset="0"/>
                <a:ea typeface="Monaco" pitchFamily="49"/>
                <a:cs typeface="Monaco" pitchFamily="49"/>
              </a:rPr>
              <a:t>	</a:t>
            </a:r>
            <a:r>
              <a:rPr lang="en-US" sz="1600">
                <a:solidFill>
                  <a:srgbClr val="008080"/>
                </a:solidFill>
                <a:latin typeface="IBM Plex Sans" panose="020B0503050203000203" pitchFamily="34" charset="0"/>
                <a:ea typeface="Monaco" pitchFamily="49"/>
                <a:cs typeface="Monaco" pitchFamily="49"/>
              </a:rPr>
              <a:t>&lt;</a:t>
            </a:r>
            <a:r>
              <a:rPr lang="en-US" sz="1600">
                <a:solidFill>
                  <a:srgbClr val="3F7F7F"/>
                </a:solidFill>
                <a:latin typeface="IBM Plex Sans" panose="020B0503050203000203" pitchFamily="34" charset="0"/>
                <a:ea typeface="Monaco" pitchFamily="49"/>
                <a:cs typeface="Monaco" pitchFamily="49"/>
              </a:rPr>
              <a:t>groupId</a:t>
            </a:r>
            <a:r>
              <a:rPr lang="en-US" sz="1600">
                <a:solidFill>
                  <a:srgbClr val="008080"/>
                </a:solidFill>
                <a:latin typeface="IBM Plex Sans" panose="020B0503050203000203" pitchFamily="34" charset="0"/>
                <a:ea typeface="Monaco" pitchFamily="49"/>
                <a:cs typeface="Monaco" pitchFamily="49"/>
              </a:rPr>
              <a:t>&gt;</a:t>
            </a:r>
            <a:r>
              <a:rPr lang="en-US" sz="1600">
                <a:solidFill>
                  <a:srgbClr val="000000"/>
                </a:solidFill>
                <a:latin typeface="IBM Plex Sans" panose="020B0503050203000203" pitchFamily="34" charset="0"/>
                <a:ea typeface="Monaco" pitchFamily="49"/>
                <a:cs typeface="Monaco" pitchFamily="49"/>
              </a:rPr>
              <a:t>org.springframework.cloud</a:t>
            </a:r>
            <a:r>
              <a:rPr lang="en-US" sz="1600">
                <a:solidFill>
                  <a:srgbClr val="008080"/>
                </a:solidFill>
                <a:latin typeface="IBM Plex Sans" panose="020B0503050203000203" pitchFamily="34" charset="0"/>
                <a:ea typeface="Monaco" pitchFamily="49"/>
                <a:cs typeface="Monaco" pitchFamily="49"/>
              </a:rPr>
              <a:t>&lt;/</a:t>
            </a:r>
            <a:r>
              <a:rPr lang="en-US" sz="1600">
                <a:solidFill>
                  <a:srgbClr val="3F7F7F"/>
                </a:solidFill>
                <a:latin typeface="IBM Plex Sans" panose="020B0503050203000203" pitchFamily="34" charset="0"/>
                <a:ea typeface="Monaco" pitchFamily="49"/>
                <a:cs typeface="Monaco" pitchFamily="49"/>
              </a:rPr>
              <a:t>groupId</a:t>
            </a:r>
            <a:r>
              <a:rPr lang="en-US" sz="160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a:solidFill>
                  <a:srgbClr val="000000"/>
                </a:solidFill>
                <a:latin typeface="IBM Plex Sans" panose="020B0503050203000203" pitchFamily="34" charset="0"/>
                <a:ea typeface="Monaco" pitchFamily="49"/>
                <a:cs typeface="Monaco" pitchFamily="49"/>
              </a:rPr>
              <a:t>	</a:t>
            </a:r>
            <a:r>
              <a:rPr lang="en-US" sz="1600">
                <a:solidFill>
                  <a:srgbClr val="008080"/>
                </a:solidFill>
                <a:latin typeface="IBM Plex Sans" panose="020B0503050203000203" pitchFamily="34" charset="0"/>
                <a:ea typeface="Monaco" pitchFamily="49"/>
                <a:cs typeface="Monaco" pitchFamily="49"/>
              </a:rPr>
              <a:t>&lt;</a:t>
            </a:r>
            <a:r>
              <a:rPr lang="en-US" sz="1600">
                <a:solidFill>
                  <a:srgbClr val="3F7F7F"/>
                </a:solidFill>
                <a:latin typeface="IBM Plex Sans" panose="020B0503050203000203" pitchFamily="34" charset="0"/>
                <a:ea typeface="Monaco" pitchFamily="49"/>
                <a:cs typeface="Monaco" pitchFamily="49"/>
              </a:rPr>
              <a:t>artifactId</a:t>
            </a:r>
            <a:r>
              <a:rPr lang="en-US" sz="1600">
                <a:solidFill>
                  <a:srgbClr val="008080"/>
                </a:solidFill>
                <a:latin typeface="IBM Plex Sans" panose="020B0503050203000203" pitchFamily="34" charset="0"/>
                <a:ea typeface="Monaco" pitchFamily="49"/>
                <a:cs typeface="Monaco" pitchFamily="49"/>
              </a:rPr>
              <a:t>&gt;</a:t>
            </a:r>
            <a:r>
              <a:rPr lang="en-US" sz="1600">
                <a:solidFill>
                  <a:srgbClr val="000000"/>
                </a:solidFill>
                <a:latin typeface="IBM Plex Sans" panose="020B0503050203000203" pitchFamily="34" charset="0"/>
                <a:ea typeface="Monaco" pitchFamily="49"/>
                <a:cs typeface="Monaco" pitchFamily="49"/>
              </a:rPr>
              <a:t>spring-cloud-starter-</a:t>
            </a:r>
            <a:r>
              <a:rPr lang="en-US" sz="1600" b="1">
                <a:solidFill>
                  <a:srgbClr val="000000"/>
                </a:solidFill>
                <a:latin typeface="IBM Plex Sans" panose="020B0503050203000203" pitchFamily="34" charset="0"/>
                <a:ea typeface="Monaco" pitchFamily="49"/>
                <a:cs typeface="Monaco" pitchFamily="49"/>
              </a:rPr>
              <a:t>bus-amqp</a:t>
            </a:r>
            <a:r>
              <a:rPr lang="en-US" sz="1600">
                <a:solidFill>
                  <a:srgbClr val="008080"/>
                </a:solidFill>
                <a:latin typeface="IBM Plex Sans" panose="020B0503050203000203" pitchFamily="34" charset="0"/>
                <a:ea typeface="Monaco" pitchFamily="49"/>
                <a:cs typeface="Monaco" pitchFamily="49"/>
              </a:rPr>
              <a:t>&lt;/</a:t>
            </a:r>
            <a:r>
              <a:rPr lang="en-US" sz="1600">
                <a:solidFill>
                  <a:srgbClr val="3F7F7F"/>
                </a:solidFill>
                <a:latin typeface="IBM Plex Sans" panose="020B0503050203000203" pitchFamily="34" charset="0"/>
                <a:ea typeface="Monaco" pitchFamily="49"/>
                <a:cs typeface="Monaco" pitchFamily="49"/>
              </a:rPr>
              <a:t>artifactId</a:t>
            </a:r>
            <a:r>
              <a:rPr lang="en-US" sz="1600">
                <a:solidFill>
                  <a:srgbClr val="008080"/>
                </a:solidFill>
                <a:latin typeface="IBM Plex Sans" panose="020B0503050203000203" pitchFamily="34" charset="0"/>
                <a:ea typeface="Monaco" pitchFamily="49"/>
                <a:cs typeface="Monaco" pitchFamily="49"/>
              </a:rPr>
              <a:t>&gt;</a:t>
            </a:r>
          </a:p>
          <a:p>
            <a:pPr marL="304560" indent="-288036" defTabSz="822960">
              <a:lnSpc>
                <a:spcPct val="110000"/>
              </a:lnSpc>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600">
                <a:solidFill>
                  <a:srgbClr val="008080"/>
                </a:solidFill>
                <a:latin typeface="IBM Plex Sans" panose="020B0503050203000203" pitchFamily="34" charset="0"/>
                <a:ea typeface="Monaco" pitchFamily="49"/>
                <a:cs typeface="Monaco" pitchFamily="49"/>
              </a:rPr>
              <a:t>&lt;/</a:t>
            </a:r>
            <a:r>
              <a:rPr lang="en-US" sz="1600">
                <a:solidFill>
                  <a:srgbClr val="3F7F7F"/>
                </a:solidFill>
                <a:latin typeface="IBM Plex Sans" panose="020B0503050203000203" pitchFamily="34" charset="0"/>
                <a:ea typeface="Monaco" pitchFamily="49"/>
                <a:cs typeface="Monaco" pitchFamily="49"/>
              </a:rPr>
              <a:t>dependency</a:t>
            </a:r>
            <a:r>
              <a:rPr lang="en-US" sz="1600">
                <a:solidFill>
                  <a:srgbClr val="008080"/>
                </a:solidFill>
                <a:latin typeface="IBM Plex Sans" panose="020B0503050203000203" pitchFamily="34" charset="0"/>
                <a:ea typeface="Monaco" pitchFamily="49"/>
                <a:cs typeface="Monaco" pitchFamily="49"/>
              </a:rPr>
              <a:t>&gt;</a:t>
            </a:r>
          </a:p>
        </p:txBody>
      </p:sp>
    </p:spTree>
    <p:extLst>
      <p:ext uri="{BB962C8B-B14F-4D97-AF65-F5344CB8AC3E}">
        <p14:creationId xmlns:p14="http://schemas.microsoft.com/office/powerpoint/2010/main" val="1793664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Spring Cloud Bus Setup – Part 2</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6516189" cy="2554545"/>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Run an AMQP server, such as Rabbit MQ</a:t>
            </a:r>
          </a:p>
          <a:p>
            <a:pPr marL="342900" indent="-342900">
              <a:buFont typeface="Arial" panose="020B0604020202020204" pitchFamily="34" charset="0"/>
              <a:buChar char="•"/>
            </a:pPr>
            <a:endParaRPr lang="en-US" sz="2000" dirty="0">
              <a:latin typeface="IBM Plex Sans" panose="020B0503050203000203" pitchFamily="34" charset="0"/>
            </a:endParaRPr>
          </a:p>
          <a:p>
            <a:pPr marL="342900" indent="-342900">
              <a:buFont typeface="Arial" panose="020B0604020202020204" pitchFamily="34" charset="0"/>
              <a:buChar char="•"/>
            </a:pPr>
            <a:r>
              <a:rPr lang="en-US" sz="2000" dirty="0">
                <a:latin typeface="IBM Plex Sans" panose="020B0503050203000203" pitchFamily="34" charset="0"/>
              </a:rPr>
              <a:t>Rabbit MQ:</a:t>
            </a:r>
          </a:p>
          <a:p>
            <a:pPr marL="800100" lvl="1" indent="-342900">
              <a:buFont typeface="Courier New" panose="02070309020205020404" pitchFamily="49" charset="0"/>
              <a:buChar char="o"/>
            </a:pPr>
            <a:r>
              <a:rPr lang="en-US" sz="2000" dirty="0">
                <a:latin typeface="IBM Plex Sans" panose="020B0503050203000203" pitchFamily="34" charset="0"/>
              </a:rPr>
              <a:t>Open Source</a:t>
            </a:r>
          </a:p>
          <a:p>
            <a:pPr marL="800100" lvl="1" indent="-342900">
              <a:buFont typeface="Courier New" panose="02070309020205020404" pitchFamily="49" charset="0"/>
              <a:buChar char="o"/>
            </a:pPr>
            <a:r>
              <a:rPr lang="en-US" sz="2000" dirty="0">
                <a:latin typeface="IBM Plex Sans" panose="020B0503050203000203" pitchFamily="34" charset="0"/>
              </a:rPr>
              <a:t>Easy to Install and Run</a:t>
            </a:r>
          </a:p>
          <a:p>
            <a:pPr marL="800100" lvl="1" indent="-342900">
              <a:buFont typeface="Courier New" panose="02070309020205020404" pitchFamily="49" charset="0"/>
              <a:buChar char="o"/>
            </a:pPr>
            <a:r>
              <a:rPr lang="en-US" sz="2000" dirty="0">
                <a:latin typeface="IBM Plex Sans" panose="020B0503050203000203" pitchFamily="34" charset="0"/>
              </a:rPr>
              <a:t>Pretty popular</a:t>
            </a:r>
          </a:p>
          <a:p>
            <a:pPr marL="800100" lvl="1" indent="-342900">
              <a:buFont typeface="Courier New" panose="02070309020205020404" pitchFamily="49" charset="0"/>
              <a:buChar char="o"/>
            </a:pPr>
            <a:r>
              <a:rPr lang="en-US" sz="2000" dirty="0">
                <a:latin typeface="IBM Plex Sans" panose="020B0503050203000203" pitchFamily="34" charset="0"/>
              </a:rPr>
              <a:t>Spring Cloud Bus works automatically with Rabbit MQ on localhost</a:t>
            </a:r>
          </a:p>
        </p:txBody>
      </p:sp>
      <p:pic>
        <p:nvPicPr>
          <p:cNvPr id="7" name="Picture 6">
            <a:extLst>
              <a:ext uri="{FF2B5EF4-FFF2-40B4-BE49-F238E27FC236}">
                <a16:creationId xmlns:a16="http://schemas.microsoft.com/office/drawing/2014/main" id="{E7ED205A-AC94-4E05-B337-3B6313ACB046}"/>
              </a:ext>
            </a:extLst>
          </p:cNvPr>
          <p:cNvPicPr>
            <a:picLocks noChangeAspect="1"/>
          </p:cNvPicPr>
          <p:nvPr/>
        </p:nvPicPr>
        <p:blipFill>
          <a:blip r:embed="rId3">
            <a:lum/>
            <a:alphaModFix/>
          </a:blip>
          <a:srcRect/>
          <a:stretch>
            <a:fillRect/>
          </a:stretch>
        </p:blipFill>
        <p:spPr>
          <a:xfrm>
            <a:off x="7928917" y="2429321"/>
            <a:ext cx="3165803" cy="799956"/>
          </a:xfrm>
          <a:prstGeom prst="rect">
            <a:avLst/>
          </a:prstGeom>
          <a:noFill/>
          <a:ln>
            <a:noFill/>
          </a:ln>
        </p:spPr>
      </p:pic>
      <p:sp>
        <p:nvSpPr>
          <p:cNvPr id="3" name="Rectangle 2">
            <a:extLst>
              <a:ext uri="{FF2B5EF4-FFF2-40B4-BE49-F238E27FC236}">
                <a16:creationId xmlns:a16="http://schemas.microsoft.com/office/drawing/2014/main" id="{ACA42FF3-93FD-4326-BB6E-46E431B4A6A7}"/>
              </a:ext>
            </a:extLst>
          </p:cNvPr>
          <p:cNvSpPr/>
          <p:nvPr/>
        </p:nvSpPr>
        <p:spPr>
          <a:xfrm>
            <a:off x="381000" y="6187831"/>
            <a:ext cx="2848857" cy="246221"/>
          </a:xfrm>
          <a:prstGeom prst="rect">
            <a:avLst/>
          </a:prstGeom>
        </p:spPr>
        <p:txBody>
          <a:bodyPr wrap="none">
            <a:spAutoFit/>
          </a:bodyPr>
          <a:lstStyle/>
          <a:p>
            <a:pPr defTabSz="822960" hangingPunct="0"/>
            <a:r>
              <a:rPr lang="en-US" sz="1000" dirty="0">
                <a:solidFill>
                  <a:srgbClr val="666666"/>
                </a:solidFill>
                <a:latin typeface="IBM Plex Sans" panose="020B0503050203000203" pitchFamily="34" charset="0"/>
                <a:ea typeface="Microsoft YaHei" pitchFamily="2"/>
                <a:cs typeface="Mangal" pitchFamily="2"/>
              </a:rPr>
              <a:t>AMQP - Advanced Message Queueing Protocol</a:t>
            </a:r>
          </a:p>
        </p:txBody>
      </p:sp>
    </p:spTree>
    <p:extLst>
      <p:ext uri="{BB962C8B-B14F-4D97-AF65-F5344CB8AC3E}">
        <p14:creationId xmlns:p14="http://schemas.microsoft.com/office/powerpoint/2010/main" val="102890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Broadcasting Changes</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6516189" cy="1631216"/>
          </a:xfrm>
          <a:prstGeom prst="rect">
            <a:avLst/>
          </a:prstGeom>
        </p:spPr>
        <p:txBody>
          <a:bodyPr wrap="square">
            <a:spAutoFit/>
          </a:bodyPr>
          <a:lstStyle/>
          <a:p>
            <a:pPr marL="342900" indent="-342900">
              <a:buFont typeface="Arial" panose="020B0604020202020204" pitchFamily="34" charset="0"/>
              <a:buChar char="•"/>
            </a:pPr>
            <a:r>
              <a:rPr lang="en-US" sz="2000" dirty="0">
                <a:latin typeface="IBM Plex Sans" panose="020B0503050203000203" pitchFamily="34" charset="0"/>
              </a:rPr>
              <a:t> Make changes to your config file(s)</a:t>
            </a:r>
          </a:p>
          <a:p>
            <a:pPr marL="342900" indent="-342900">
              <a:buFont typeface="Arial" panose="020B0604020202020204" pitchFamily="34" charset="0"/>
              <a:buChar char="•"/>
            </a:pPr>
            <a:r>
              <a:rPr lang="en-US" sz="2000" dirty="0">
                <a:latin typeface="IBM Plex Sans" panose="020B0503050203000203" pitchFamily="34" charset="0"/>
              </a:rPr>
              <a:t>  Config Server does not poll for changes</a:t>
            </a:r>
          </a:p>
          <a:p>
            <a:pPr marL="342900" indent="-342900">
              <a:buFont typeface="Arial" panose="020B0604020202020204" pitchFamily="34" charset="0"/>
              <a:buChar char="•"/>
            </a:pPr>
            <a:r>
              <a:rPr lang="en-US" sz="2000" dirty="0">
                <a:latin typeface="IBM Plex Sans" panose="020B0503050203000203" pitchFamily="34" charset="0"/>
              </a:rPr>
              <a:t> POST/bus/refresh to your config server</a:t>
            </a:r>
          </a:p>
          <a:p>
            <a:pPr marL="342900" indent="-342900">
              <a:buFont typeface="Arial" panose="020B0604020202020204" pitchFamily="34" charset="0"/>
              <a:buChar char="•"/>
            </a:pPr>
            <a:r>
              <a:rPr lang="en-US" sz="2000" dirty="0">
                <a:latin typeface="IBM Plex Sans" panose="020B0503050203000203" pitchFamily="34" charset="0"/>
              </a:rPr>
              <a:t> Broker ensures message delivery to clients</a:t>
            </a:r>
          </a:p>
          <a:p>
            <a:pPr marL="342900" indent="-342900">
              <a:buFont typeface="Arial" panose="020B0604020202020204" pitchFamily="34" charset="0"/>
              <a:buChar char="•"/>
            </a:pPr>
            <a:r>
              <a:rPr lang="en-US" sz="2000" dirty="0">
                <a:latin typeface="IBM Plex Sans" panose="020B0503050203000203" pitchFamily="34" charset="0"/>
              </a:rPr>
              <a:t> Clients receive message and refresh themselves</a:t>
            </a:r>
          </a:p>
        </p:txBody>
      </p:sp>
      <p:sp>
        <p:nvSpPr>
          <p:cNvPr id="8" name="Freeform: Shape 7">
            <a:extLst>
              <a:ext uri="{FF2B5EF4-FFF2-40B4-BE49-F238E27FC236}">
                <a16:creationId xmlns:a16="http://schemas.microsoft.com/office/drawing/2014/main" id="{2AEC00CF-F52B-447F-895C-17067B35DE3F}"/>
              </a:ext>
            </a:extLst>
          </p:cNvPr>
          <p:cNvSpPr/>
          <p:nvPr/>
        </p:nvSpPr>
        <p:spPr>
          <a:xfrm>
            <a:off x="3007917" y="3667813"/>
            <a:ext cx="2603664" cy="1194588"/>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500" dirty="0">
                <a:solidFill>
                  <a:prstClr val="black"/>
                </a:solidFill>
                <a:latin typeface="IBM Plex Sans" panose="020B0503050203000203" pitchFamily="34" charset="0"/>
                <a:ea typeface="Microsoft YaHei" pitchFamily="2"/>
                <a:cs typeface="Mangal" pitchFamily="2"/>
              </a:rPr>
              <a:t>Backing Files</a:t>
            </a:r>
          </a:p>
          <a:p>
            <a:pPr algn="ctr" defTabSz="822960" hangingPunct="0"/>
            <a:r>
              <a:rPr lang="en-US" sz="1500" dirty="0">
                <a:solidFill>
                  <a:prstClr val="black"/>
                </a:solidFill>
                <a:latin typeface="IBM Plex Sans" panose="020B0503050203000203" pitchFamily="34" charset="0"/>
                <a:ea typeface="Microsoft YaHei" pitchFamily="2"/>
                <a:cs typeface="Mangal" pitchFamily="2"/>
              </a:rPr>
              <a:t>(Git, Flat Files, and so on)</a:t>
            </a:r>
          </a:p>
        </p:txBody>
      </p:sp>
      <p:sp>
        <p:nvSpPr>
          <p:cNvPr id="9" name="Rectangle 8">
            <a:extLst>
              <a:ext uri="{FF2B5EF4-FFF2-40B4-BE49-F238E27FC236}">
                <a16:creationId xmlns:a16="http://schemas.microsoft.com/office/drawing/2014/main" id="{F5B62448-F01A-4FF2-B80A-4E80501EA62A}"/>
              </a:ext>
            </a:extLst>
          </p:cNvPr>
          <p:cNvSpPr/>
          <p:nvPr/>
        </p:nvSpPr>
        <p:spPr>
          <a:xfrm>
            <a:off x="9776277" y="3490586"/>
            <a:ext cx="2037312"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5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500">
                <a:solidFill>
                  <a:prstClr val="black"/>
                </a:solidFill>
                <a:latin typeface="IBM Plex Sans" panose="020B0503050203000203" pitchFamily="34" charset="0"/>
                <a:ea typeface="Microsoft YaHei" pitchFamily="2"/>
                <a:cs typeface="Mangal" pitchFamily="2"/>
              </a:rPr>
              <a:t>(Spring)</a:t>
            </a:r>
          </a:p>
        </p:txBody>
      </p:sp>
      <p:sp>
        <p:nvSpPr>
          <p:cNvPr id="10" name="Rectangle 9">
            <a:extLst>
              <a:ext uri="{FF2B5EF4-FFF2-40B4-BE49-F238E27FC236}">
                <a16:creationId xmlns:a16="http://schemas.microsoft.com/office/drawing/2014/main" id="{BDC209C2-AED1-44E5-B62F-FA6E9ECB99C2}"/>
              </a:ext>
            </a:extLst>
          </p:cNvPr>
          <p:cNvSpPr/>
          <p:nvPr/>
        </p:nvSpPr>
        <p:spPr>
          <a:xfrm>
            <a:off x="9776277" y="4404914"/>
            <a:ext cx="2037312"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5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500">
                <a:solidFill>
                  <a:prstClr val="black"/>
                </a:solidFill>
                <a:latin typeface="IBM Plex Sans" panose="020B0503050203000203" pitchFamily="34" charset="0"/>
                <a:ea typeface="Microsoft YaHei" pitchFamily="2"/>
                <a:cs typeface="Mangal" pitchFamily="2"/>
              </a:rPr>
              <a:t>(Spring)</a:t>
            </a:r>
          </a:p>
        </p:txBody>
      </p:sp>
      <p:sp>
        <p:nvSpPr>
          <p:cNvPr id="11" name="Rectangle 10">
            <a:extLst>
              <a:ext uri="{FF2B5EF4-FFF2-40B4-BE49-F238E27FC236}">
                <a16:creationId xmlns:a16="http://schemas.microsoft.com/office/drawing/2014/main" id="{642A1E55-4F6F-4DA6-92D8-89E50B0C9C58}"/>
              </a:ext>
            </a:extLst>
          </p:cNvPr>
          <p:cNvSpPr/>
          <p:nvPr/>
        </p:nvSpPr>
        <p:spPr>
          <a:xfrm>
            <a:off x="6149097" y="4936272"/>
            <a:ext cx="973620"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500">
                <a:solidFill>
                  <a:prstClr val="black"/>
                </a:solidFill>
                <a:latin typeface="IBM Plex Sans" panose="020B0503050203000203" pitchFamily="34" charset="0"/>
                <a:ea typeface="Microsoft YaHei" pitchFamily="2"/>
                <a:cs typeface="Mangal" pitchFamily="2"/>
              </a:rPr>
              <a:t>Config</a:t>
            </a:r>
          </a:p>
          <a:p>
            <a:pPr defTabSz="822960" hangingPunct="0"/>
            <a:r>
              <a:rPr lang="en-US" sz="1500">
                <a:solidFill>
                  <a:prstClr val="black"/>
                </a:solidFill>
                <a:latin typeface="IBM Plex Sans" panose="020B0503050203000203" pitchFamily="34" charset="0"/>
                <a:ea typeface="Microsoft YaHei" pitchFamily="2"/>
                <a:cs typeface="Mangal" pitchFamily="2"/>
              </a:rPr>
              <a:t>Server</a:t>
            </a:r>
          </a:p>
        </p:txBody>
      </p:sp>
      <p:pic>
        <p:nvPicPr>
          <p:cNvPr id="12" name="Picture 11">
            <a:extLst>
              <a:ext uri="{FF2B5EF4-FFF2-40B4-BE49-F238E27FC236}">
                <a16:creationId xmlns:a16="http://schemas.microsoft.com/office/drawing/2014/main" id="{6D3F3CCA-6DA3-40CE-9835-BF3482FC935A}"/>
              </a:ext>
            </a:extLst>
          </p:cNvPr>
          <p:cNvPicPr>
            <a:picLocks noChangeAspect="1"/>
          </p:cNvPicPr>
          <p:nvPr/>
        </p:nvPicPr>
        <p:blipFill>
          <a:blip r:embed="rId3">
            <a:lum/>
            <a:alphaModFix/>
          </a:blip>
          <a:srcRect/>
          <a:stretch>
            <a:fillRect/>
          </a:stretch>
        </p:blipFill>
        <p:spPr>
          <a:xfrm>
            <a:off x="1118025" y="4591860"/>
            <a:ext cx="588060" cy="518400"/>
          </a:xfrm>
          <a:prstGeom prst="rect">
            <a:avLst/>
          </a:prstGeom>
          <a:noFill/>
          <a:ln>
            <a:noFill/>
          </a:ln>
        </p:spPr>
      </p:pic>
      <p:sp>
        <p:nvSpPr>
          <p:cNvPr id="13" name="Straight Connector 12">
            <a:extLst>
              <a:ext uri="{FF2B5EF4-FFF2-40B4-BE49-F238E27FC236}">
                <a16:creationId xmlns:a16="http://schemas.microsoft.com/office/drawing/2014/main" id="{4ED246B0-C313-418A-A70C-9121D8258F90}"/>
              </a:ext>
            </a:extLst>
          </p:cNvPr>
          <p:cNvSpPr/>
          <p:nvPr/>
        </p:nvSpPr>
        <p:spPr>
          <a:xfrm>
            <a:off x="1855773" y="4313545"/>
            <a:ext cx="990145" cy="0"/>
          </a:xfrm>
          <a:prstGeom prst="line">
            <a:avLst/>
          </a:prstGeom>
          <a:noFill/>
          <a:ln w="73080">
            <a:solidFill>
              <a:srgbClr val="FF3333"/>
            </a:solidFill>
            <a:prstDash val="solid"/>
            <a:tailEnd type="arrow"/>
          </a:ln>
        </p:spPr>
        <p:txBody>
          <a:bodyPr vert="horz" wrap="none" lIns="113400" tIns="72900" rIns="113400" bIns="72900" anchor="ctr" anchorCtr="0" compatLnSpc="0"/>
          <a:lstStyle/>
          <a:p>
            <a:pPr algn="ctr" defTabSz="822960" hangingPunct="0"/>
            <a:r>
              <a:rPr lang="en-US" sz="1500">
                <a:solidFill>
                  <a:srgbClr val="111111"/>
                </a:solidFill>
                <a:latin typeface="IBM Plex Sans" panose="020B0503050203000203" pitchFamily="34" charset="0"/>
                <a:ea typeface="Microsoft YaHei" pitchFamily="2"/>
                <a:cs typeface="Mangal" pitchFamily="2"/>
              </a:rPr>
              <a:t>CHANGES</a:t>
            </a:r>
          </a:p>
          <a:p>
            <a:pPr algn="ctr" defTabSz="822960" hangingPunct="0"/>
            <a:endParaRPr lang="en-US" sz="1500">
              <a:solidFill>
                <a:prstClr val="black"/>
              </a:solidFill>
              <a:latin typeface="IBM Plex Sans" panose="020B0503050203000203" pitchFamily="34" charset="0"/>
              <a:ea typeface="Microsoft YaHei" pitchFamily="2"/>
              <a:cs typeface="Mangal" pitchFamily="2"/>
            </a:endParaRPr>
          </a:p>
          <a:p>
            <a:pPr algn="ctr" defTabSz="822960" hangingPunct="0"/>
            <a:endParaRPr lang="en-US" sz="1500">
              <a:solidFill>
                <a:prstClr val="black"/>
              </a:solidFill>
              <a:latin typeface="IBM Plex Sans" panose="020B0503050203000203" pitchFamily="34" charset="0"/>
              <a:ea typeface="Microsoft YaHei" pitchFamily="2"/>
              <a:cs typeface="Mangal" pitchFamily="2"/>
            </a:endParaRPr>
          </a:p>
        </p:txBody>
      </p:sp>
      <p:sp>
        <p:nvSpPr>
          <p:cNvPr id="14" name="Straight Connector 13">
            <a:extLst>
              <a:ext uri="{FF2B5EF4-FFF2-40B4-BE49-F238E27FC236}">
                <a16:creationId xmlns:a16="http://schemas.microsoft.com/office/drawing/2014/main" id="{A2F569C1-07BA-4E89-92AC-CF5F1EC516B0}"/>
              </a:ext>
            </a:extLst>
          </p:cNvPr>
          <p:cNvSpPr/>
          <p:nvPr/>
        </p:nvSpPr>
        <p:spPr>
          <a:xfrm flipV="1">
            <a:off x="1870677" y="5593346"/>
            <a:ext cx="4114800" cy="323"/>
          </a:xfrm>
          <a:prstGeom prst="line">
            <a:avLst/>
          </a:prstGeom>
          <a:noFill/>
          <a:ln w="73080">
            <a:solidFill>
              <a:srgbClr val="FF3333"/>
            </a:solidFill>
            <a:prstDash val="solid"/>
            <a:tailEnd type="arrow"/>
          </a:ln>
        </p:spPr>
        <p:txBody>
          <a:bodyPr vert="horz" wrap="none" lIns="113400" tIns="72900" rIns="113400" bIns="72900" anchor="ctr" anchorCtr="0" compatLnSpc="0"/>
          <a:lstStyle/>
          <a:p>
            <a:pPr algn="ctr" defTabSz="822960" hangingPunct="0"/>
            <a:endParaRPr lang="en-US" sz="1500" dirty="0">
              <a:solidFill>
                <a:prstClr val="black"/>
              </a:solidFill>
              <a:latin typeface="IBM Plex Sans" panose="020B0503050203000203" pitchFamily="34" charset="0"/>
              <a:ea typeface="Microsoft YaHei" pitchFamily="2"/>
              <a:cs typeface="Mangal" pitchFamily="2"/>
            </a:endParaRPr>
          </a:p>
          <a:p>
            <a:pPr algn="ctr" defTabSz="822960" hangingPunct="0"/>
            <a:endParaRPr lang="en-US" sz="1500" dirty="0">
              <a:solidFill>
                <a:prstClr val="black"/>
              </a:solidFill>
              <a:latin typeface="IBM Plex Sans" panose="020B0503050203000203" pitchFamily="34" charset="0"/>
              <a:ea typeface="Microsoft YaHei" pitchFamily="2"/>
              <a:cs typeface="Mangal" pitchFamily="2"/>
            </a:endParaRPr>
          </a:p>
        </p:txBody>
      </p:sp>
      <p:pic>
        <p:nvPicPr>
          <p:cNvPr id="15" name="Picture 14">
            <a:extLst>
              <a:ext uri="{FF2B5EF4-FFF2-40B4-BE49-F238E27FC236}">
                <a16:creationId xmlns:a16="http://schemas.microsoft.com/office/drawing/2014/main" id="{0BBEA295-F1F1-4352-AE85-63DC516D8FC2}"/>
              </a:ext>
            </a:extLst>
          </p:cNvPr>
          <p:cNvPicPr>
            <a:picLocks noChangeAspect="1"/>
          </p:cNvPicPr>
          <p:nvPr/>
        </p:nvPicPr>
        <p:blipFill>
          <a:blip r:embed="rId4">
            <a:lum/>
            <a:alphaModFix/>
          </a:blip>
          <a:srcRect/>
          <a:stretch>
            <a:fillRect/>
          </a:stretch>
        </p:blipFill>
        <p:spPr>
          <a:xfrm>
            <a:off x="7554285" y="4130485"/>
            <a:ext cx="1645920" cy="411480"/>
          </a:xfrm>
          <a:prstGeom prst="rect">
            <a:avLst/>
          </a:prstGeom>
          <a:noFill/>
          <a:ln w="0">
            <a:solidFill>
              <a:srgbClr val="808080"/>
            </a:solidFill>
            <a:prstDash val="solid"/>
          </a:ln>
        </p:spPr>
      </p:pic>
      <p:sp>
        <p:nvSpPr>
          <p:cNvPr id="16" name="Straight Connector 15">
            <a:extLst>
              <a:ext uri="{FF2B5EF4-FFF2-40B4-BE49-F238E27FC236}">
                <a16:creationId xmlns:a16="http://schemas.microsoft.com/office/drawing/2014/main" id="{52AEBD4C-3397-45BC-8FDF-1BBBDD658E29}"/>
              </a:ext>
            </a:extLst>
          </p:cNvPr>
          <p:cNvSpPr/>
          <p:nvPr/>
        </p:nvSpPr>
        <p:spPr>
          <a:xfrm>
            <a:off x="5611581" y="4587973"/>
            <a:ext cx="441288" cy="365796"/>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500">
              <a:solidFill>
                <a:prstClr val="black"/>
              </a:solidFill>
              <a:latin typeface="IBM Plex Sans" panose="020B0503050203000203" pitchFamily="34" charset="0"/>
              <a:ea typeface="Microsoft YaHei" pitchFamily="2"/>
              <a:cs typeface="Mangal" pitchFamily="2"/>
            </a:endParaRPr>
          </a:p>
        </p:txBody>
      </p:sp>
      <p:sp>
        <p:nvSpPr>
          <p:cNvPr id="17" name="Straight Connector 16">
            <a:extLst>
              <a:ext uri="{FF2B5EF4-FFF2-40B4-BE49-F238E27FC236}">
                <a16:creationId xmlns:a16="http://schemas.microsoft.com/office/drawing/2014/main" id="{5F74E294-85E8-49F8-A5AD-4FFBDFE6287D}"/>
              </a:ext>
            </a:extLst>
          </p:cNvPr>
          <p:cNvSpPr/>
          <p:nvPr/>
        </p:nvSpPr>
        <p:spPr>
          <a:xfrm flipV="1">
            <a:off x="7205013" y="4587974"/>
            <a:ext cx="329184" cy="609443"/>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500">
              <a:solidFill>
                <a:prstClr val="black"/>
              </a:solidFill>
              <a:latin typeface="IBM Plex Sans" panose="020B0503050203000203" pitchFamily="34" charset="0"/>
              <a:ea typeface="Microsoft YaHei" pitchFamily="2"/>
              <a:cs typeface="Mangal" pitchFamily="2"/>
            </a:endParaRPr>
          </a:p>
        </p:txBody>
      </p:sp>
      <p:sp>
        <p:nvSpPr>
          <p:cNvPr id="18" name="Straight Connector 17">
            <a:extLst>
              <a:ext uri="{FF2B5EF4-FFF2-40B4-BE49-F238E27FC236}">
                <a16:creationId xmlns:a16="http://schemas.microsoft.com/office/drawing/2014/main" id="{1D1C49E5-5F5C-4D60-A69E-E04071423BDE}"/>
              </a:ext>
            </a:extLst>
          </p:cNvPr>
          <p:cNvSpPr/>
          <p:nvPr/>
        </p:nvSpPr>
        <p:spPr>
          <a:xfrm flipV="1">
            <a:off x="9200205" y="3856382"/>
            <a:ext cx="473688" cy="274427"/>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500">
              <a:solidFill>
                <a:prstClr val="black"/>
              </a:solidFill>
              <a:latin typeface="IBM Plex Sans" panose="020B0503050203000203" pitchFamily="34" charset="0"/>
              <a:ea typeface="Microsoft YaHei" pitchFamily="2"/>
              <a:cs typeface="Mangal" pitchFamily="2"/>
            </a:endParaRPr>
          </a:p>
        </p:txBody>
      </p:sp>
      <p:sp>
        <p:nvSpPr>
          <p:cNvPr id="19" name="Straight Connector 18">
            <a:extLst>
              <a:ext uri="{FF2B5EF4-FFF2-40B4-BE49-F238E27FC236}">
                <a16:creationId xmlns:a16="http://schemas.microsoft.com/office/drawing/2014/main" id="{4012BA15-115C-4AEA-A9B4-C95837AD7D9B}"/>
              </a:ext>
            </a:extLst>
          </p:cNvPr>
          <p:cNvSpPr/>
          <p:nvPr/>
        </p:nvSpPr>
        <p:spPr>
          <a:xfrm>
            <a:off x="9200205" y="4541965"/>
            <a:ext cx="473688" cy="320112"/>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500">
              <a:solidFill>
                <a:prstClr val="black"/>
              </a:solidFill>
              <a:latin typeface="IBM Plex Sans" panose="020B0503050203000203" pitchFamily="34" charset="0"/>
              <a:ea typeface="Microsoft YaHei" pitchFamily="2"/>
              <a:cs typeface="Mangal" pitchFamily="2"/>
            </a:endParaRPr>
          </a:p>
        </p:txBody>
      </p:sp>
      <p:sp>
        <p:nvSpPr>
          <p:cNvPr id="4" name="Rectangle 3">
            <a:extLst>
              <a:ext uri="{FF2B5EF4-FFF2-40B4-BE49-F238E27FC236}">
                <a16:creationId xmlns:a16="http://schemas.microsoft.com/office/drawing/2014/main" id="{BB675DF9-D4CE-4427-8FDD-48DAF22AF3A4}"/>
              </a:ext>
            </a:extLst>
          </p:cNvPr>
          <p:cNvSpPr/>
          <p:nvPr/>
        </p:nvSpPr>
        <p:spPr>
          <a:xfrm>
            <a:off x="1782327" y="5670873"/>
            <a:ext cx="3297698" cy="323165"/>
          </a:xfrm>
          <a:prstGeom prst="rect">
            <a:avLst/>
          </a:prstGeom>
        </p:spPr>
        <p:txBody>
          <a:bodyPr wrap="none">
            <a:spAutoFit/>
          </a:bodyPr>
          <a:lstStyle/>
          <a:p>
            <a:pPr algn="ctr" defTabSz="822960" hangingPunct="0"/>
            <a:r>
              <a:rPr lang="en-US" sz="1500" dirty="0">
                <a:solidFill>
                  <a:prstClr val="black"/>
                </a:solidFill>
                <a:latin typeface="IBM Plex Sans" panose="020B0503050203000203" pitchFamily="34" charset="0"/>
                <a:ea typeface="Microsoft YaHei" pitchFamily="2"/>
                <a:cs typeface="Mangal" pitchFamily="2"/>
              </a:rPr>
              <a:t>POST http://server:port/bus/refresh</a:t>
            </a:r>
          </a:p>
        </p:txBody>
      </p:sp>
    </p:spTree>
    <p:extLst>
      <p:ext uri="{BB962C8B-B14F-4D97-AF65-F5344CB8AC3E}">
        <p14:creationId xmlns:p14="http://schemas.microsoft.com/office/powerpoint/2010/main" val="4020521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How Refresh Works</a:t>
            </a:r>
          </a:p>
        </p:txBody>
      </p:sp>
    </p:spTree>
    <p:extLst>
      <p:ext uri="{BB962C8B-B14F-4D97-AF65-F5344CB8AC3E}">
        <p14:creationId xmlns:p14="http://schemas.microsoft.com/office/powerpoint/2010/main" val="1280521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How Refresh Works</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8980714" cy="2246769"/>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Spring Boot Applications can be Refreshed at Runtime</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Actuator provides /refresh endpoint (POST)</a:t>
            </a:r>
          </a:p>
          <a:p>
            <a:pPr marL="342900" lvl="0" indent="-342900">
              <a:buFont typeface="Arial" panose="020B0604020202020204" pitchFamily="34" charset="0"/>
              <a:buChar char="•"/>
            </a:pPr>
            <a:r>
              <a:rPr lang="en-US" sz="2000" dirty="0" err="1">
                <a:solidFill>
                  <a:srgbClr val="000000"/>
                </a:solidFill>
                <a:latin typeface="IBM Plex Sans" panose="020B0503050203000203" pitchFamily="34" charset="0"/>
              </a:rPr>
              <a:t>org.springframework.boot</a:t>
            </a:r>
            <a:r>
              <a:rPr lang="en-US" sz="2000" dirty="0">
                <a:solidFill>
                  <a:srgbClr val="000000"/>
                </a:solidFill>
                <a:latin typeface="IBM Plex Sans" panose="020B0503050203000203" pitchFamily="34" charset="0"/>
              </a:rPr>
              <a:t> / spring-boot-actuator dependency</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ONLY affects the following:</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Beans marked with @</a:t>
            </a:r>
            <a:r>
              <a:rPr lang="en-US" sz="2000" dirty="0" err="1">
                <a:solidFill>
                  <a:srgbClr val="000000"/>
                </a:solidFill>
                <a:latin typeface="IBM Plex Sans" panose="020B0503050203000203" pitchFamily="34" charset="0"/>
              </a:rPr>
              <a:t>ConfigurationProperties</a:t>
            </a: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Beans marked with @</a:t>
            </a:r>
            <a:r>
              <a:rPr lang="en-US" sz="2000" dirty="0" err="1">
                <a:solidFill>
                  <a:srgbClr val="000000"/>
                </a:solidFill>
                <a:latin typeface="IBM Plex Sans" panose="020B0503050203000203" pitchFamily="34" charset="0"/>
              </a:rPr>
              <a:t>RefreshScope</a:t>
            </a: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Logging level</a:t>
            </a:r>
          </a:p>
        </p:txBody>
      </p:sp>
    </p:spTree>
    <p:extLst>
      <p:ext uri="{BB962C8B-B14F-4D97-AF65-F5344CB8AC3E}">
        <p14:creationId xmlns:p14="http://schemas.microsoft.com/office/powerpoint/2010/main" val="1535588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@Configuration Properties</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8980714" cy="1015663"/>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Introduced in Spring Boot</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Easy alternative to multiple @Value annotations</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Properties rebound on POST/refresh</a:t>
            </a:r>
          </a:p>
        </p:txBody>
      </p:sp>
      <p:sp>
        <p:nvSpPr>
          <p:cNvPr id="8" name="Rectangle 24">
            <a:extLst>
              <a:ext uri="{FF2B5EF4-FFF2-40B4-BE49-F238E27FC236}">
                <a16:creationId xmlns:a16="http://schemas.microsoft.com/office/drawing/2014/main" id="{A532A36E-43BA-4E38-A416-6AA7B8956C48}"/>
              </a:ext>
            </a:extLst>
          </p:cNvPr>
          <p:cNvSpPr/>
          <p:nvPr/>
        </p:nvSpPr>
        <p:spPr>
          <a:xfrm>
            <a:off x="644429" y="2578792"/>
            <a:ext cx="10612296" cy="4004964"/>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dirty="0">
                <a:solidFill>
                  <a:srgbClr val="666666"/>
                </a:solidFill>
                <a:latin typeface="IBM Plex Sans" panose="020B0503050203000203" pitchFamily="34" charset="0"/>
                <a:ea typeface="Monaco" pitchFamily="49"/>
                <a:cs typeface="Monaco" pitchFamily="49"/>
              </a:rPr>
              <a:t>@</a:t>
            </a:r>
            <a:r>
              <a:rPr lang="en-US" sz="1300" dirty="0" err="1">
                <a:solidFill>
                  <a:srgbClr val="666666"/>
                </a:solidFill>
                <a:latin typeface="IBM Plex Sans" panose="020B0503050203000203" pitchFamily="34" charset="0"/>
                <a:ea typeface="Monaco" pitchFamily="49"/>
                <a:cs typeface="Monaco" pitchFamily="49"/>
              </a:rPr>
              <a:t>RestController</a:t>
            </a:r>
            <a:endParaRPr lang="en-US" sz="1300" dirty="0">
              <a:solidFill>
                <a:srgbClr val="666666"/>
              </a:solidFill>
              <a:latin typeface="IBM Plex Sans" panose="020B0503050203000203" pitchFamily="34" charset="0"/>
              <a:ea typeface="Monaco" pitchFamily="49"/>
              <a:cs typeface="Monaco" pitchFamily="49"/>
            </a:endParaRP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b="1" dirty="0">
                <a:solidFill>
                  <a:srgbClr val="666666"/>
                </a:solidFill>
                <a:latin typeface="IBM Plex Sans" panose="020B0503050203000203" pitchFamily="34" charset="0"/>
                <a:ea typeface="Monaco" pitchFamily="49"/>
                <a:cs typeface="Monaco" pitchFamily="49"/>
              </a:rPr>
              <a:t>@</a:t>
            </a:r>
            <a:r>
              <a:rPr lang="en-US" sz="1300" b="1" dirty="0" err="1">
                <a:solidFill>
                  <a:srgbClr val="666666"/>
                </a:solidFill>
                <a:latin typeface="IBM Plex Sans" panose="020B0503050203000203" pitchFamily="34" charset="0"/>
                <a:ea typeface="Monaco" pitchFamily="49"/>
                <a:cs typeface="Monaco" pitchFamily="49"/>
              </a:rPr>
              <a:t>ConfigurationProperties</a:t>
            </a:r>
            <a:r>
              <a:rPr lang="en-US" sz="1300" b="1" dirty="0">
                <a:solidFill>
                  <a:srgbClr val="666666"/>
                </a:solidFill>
                <a:latin typeface="IBM Plex Sans" panose="020B0503050203000203" pitchFamily="34" charset="0"/>
                <a:ea typeface="Monaco" pitchFamily="49"/>
                <a:cs typeface="Monaco" pitchFamily="49"/>
              </a:rPr>
              <a:t>(prefix=</a:t>
            </a:r>
            <a:r>
              <a:rPr lang="en-US" sz="1300" b="1" dirty="0">
                <a:solidFill>
                  <a:srgbClr val="3333FF"/>
                </a:solidFill>
                <a:latin typeface="IBM Plex Sans" panose="020B0503050203000203" pitchFamily="34" charset="0"/>
                <a:ea typeface="Monaco" pitchFamily="49"/>
                <a:cs typeface="Monaco" pitchFamily="49"/>
              </a:rPr>
              <a:t>"</a:t>
            </a:r>
            <a:r>
              <a:rPr lang="en-US" sz="1300" b="1" dirty="0" err="1">
                <a:solidFill>
                  <a:srgbClr val="3333FF"/>
                </a:solidFill>
                <a:latin typeface="IBM Plex Sans" panose="020B0503050203000203" pitchFamily="34" charset="0"/>
                <a:ea typeface="Monaco" pitchFamily="49"/>
                <a:cs typeface="Monaco" pitchFamily="49"/>
              </a:rPr>
              <a:t>wordConfig</a:t>
            </a:r>
            <a:r>
              <a:rPr lang="en-US" sz="1300" b="1" dirty="0">
                <a:solidFill>
                  <a:srgbClr val="3333FF"/>
                </a:solidFill>
                <a:latin typeface="IBM Plex Sans" panose="020B0503050203000203" pitchFamily="34" charset="0"/>
                <a:ea typeface="Monaco" pitchFamily="49"/>
                <a:cs typeface="Monaco" pitchFamily="49"/>
              </a:rPr>
              <a:t>"</a:t>
            </a:r>
            <a:r>
              <a:rPr lang="en-US" sz="1300" b="1" dirty="0">
                <a:solidFill>
                  <a:srgbClr val="666666"/>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dirty="0">
                <a:solidFill>
                  <a:srgbClr val="7F0055"/>
                </a:solidFill>
                <a:latin typeface="IBM Plex Sans" panose="020B0503050203000203" pitchFamily="34" charset="0"/>
                <a:ea typeface="Monaco" pitchFamily="49"/>
                <a:cs typeface="Monaco" pitchFamily="49"/>
              </a:rPr>
              <a:t>public</a:t>
            </a:r>
            <a:r>
              <a:rPr lang="en-US" sz="1300" dirty="0">
                <a:solidFill>
                  <a:srgbClr val="000000"/>
                </a:solidFill>
                <a:latin typeface="IBM Plex Sans" panose="020B0503050203000203" pitchFamily="34" charset="0"/>
                <a:ea typeface="Monaco" pitchFamily="49"/>
                <a:cs typeface="Monaco" pitchFamily="49"/>
              </a:rPr>
              <a:t> </a:t>
            </a:r>
            <a:r>
              <a:rPr lang="en-US" sz="1300" dirty="0">
                <a:solidFill>
                  <a:srgbClr val="7F0055"/>
                </a:solidFill>
                <a:latin typeface="IBM Plex Sans" panose="020B0503050203000203" pitchFamily="34" charset="0"/>
                <a:ea typeface="Monaco" pitchFamily="49"/>
                <a:cs typeface="Monaco" pitchFamily="49"/>
              </a:rPr>
              <a:t>class</a:t>
            </a:r>
            <a:r>
              <a:rPr lang="en-US" sz="1300" dirty="0">
                <a:solidFill>
                  <a:srgbClr val="000000"/>
                </a:solidFill>
                <a:latin typeface="IBM Plex Sans" panose="020B0503050203000203" pitchFamily="34" charset="0"/>
                <a:ea typeface="Monaco" pitchFamily="49"/>
                <a:cs typeface="Monaco" pitchFamily="49"/>
              </a:rPr>
              <a:t> </a:t>
            </a:r>
            <a:r>
              <a:rPr lang="en-US" sz="1300" dirty="0" err="1">
                <a:solidFill>
                  <a:srgbClr val="000000"/>
                </a:solidFill>
                <a:latin typeface="IBM Plex Sans" panose="020B0503050203000203" pitchFamily="34" charset="0"/>
                <a:ea typeface="Monaco" pitchFamily="49"/>
                <a:cs typeface="Monaco" pitchFamily="49"/>
              </a:rPr>
              <a:t>LuckyWordController</a:t>
            </a:r>
            <a:r>
              <a:rPr lang="en-US" sz="1300" dirty="0">
                <a:solidFill>
                  <a:srgbClr val="000000"/>
                </a:solidFill>
                <a:latin typeface="IBM Plex Sans" panose="020B0503050203000203" pitchFamily="34" charset="0"/>
                <a:ea typeface="Monaco" pitchFamily="49"/>
                <a:cs typeface="Monaco" pitchFamily="49"/>
              </a:rPr>
              <a:t> {</a:t>
            </a:r>
            <a:endParaRPr lang="en-US" sz="1300" dirty="0">
              <a:solidFill>
                <a:srgbClr val="666666"/>
              </a:solidFill>
              <a:latin typeface="IBM Plex Sans" panose="020B0503050203000203" pitchFamily="34" charset="0"/>
              <a:ea typeface="Monaco" pitchFamily="49"/>
              <a:cs typeface="Monaco" pitchFamily="49"/>
            </a:endParaRP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dirty="0">
                <a:solidFill>
                  <a:srgbClr val="666666"/>
                </a:solidFill>
                <a:latin typeface="IBM Plex Sans" panose="020B0503050203000203" pitchFamily="34" charset="0"/>
                <a:ea typeface="Monaco" pitchFamily="49"/>
                <a:cs typeface="Monaco" pitchFamily="49"/>
              </a:rPr>
              <a:t>	String </a:t>
            </a:r>
            <a:r>
              <a:rPr lang="en-US" sz="1300" dirty="0" err="1">
                <a:solidFill>
                  <a:srgbClr val="666666"/>
                </a:solidFill>
                <a:latin typeface="IBM Plex Sans" panose="020B0503050203000203" pitchFamily="34" charset="0"/>
                <a:ea typeface="Monaco" pitchFamily="49"/>
                <a:cs typeface="Monaco" pitchFamily="49"/>
              </a:rPr>
              <a:t>luckyWord</a:t>
            </a:r>
            <a:r>
              <a:rPr lang="en-US" sz="1300" dirty="0">
                <a:solidFill>
                  <a:srgbClr val="666666"/>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dirty="0">
                <a:solidFill>
                  <a:srgbClr val="666666"/>
                </a:solidFill>
                <a:latin typeface="IBM Plex Sans" panose="020B0503050203000203" pitchFamily="34" charset="0"/>
                <a:ea typeface="Monaco" pitchFamily="49"/>
                <a:cs typeface="Monaco" pitchFamily="49"/>
              </a:rPr>
              <a:t>	String preamble;</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dirty="0">
                <a:solidFill>
                  <a:srgbClr val="000000"/>
                </a:solidFill>
                <a:latin typeface="IBM Plex Sans" panose="020B0503050203000203" pitchFamily="34" charset="0"/>
                <a:ea typeface="Monaco" pitchFamily="49"/>
                <a:cs typeface="Monaco" pitchFamily="49"/>
              </a:rPr>
              <a:t>	</a:t>
            </a:r>
            <a:r>
              <a:rPr lang="en-US" sz="1300" dirty="0">
                <a:solidFill>
                  <a:srgbClr val="646464"/>
                </a:solidFill>
                <a:latin typeface="IBM Plex Sans" panose="020B0503050203000203" pitchFamily="34" charset="0"/>
                <a:ea typeface="Monaco" pitchFamily="49"/>
                <a:cs typeface="Monaco" pitchFamily="49"/>
              </a:rPr>
              <a:t>@</a:t>
            </a:r>
            <a:r>
              <a:rPr lang="en-US" sz="1300" dirty="0" err="1">
                <a:solidFill>
                  <a:srgbClr val="646464"/>
                </a:solidFill>
                <a:latin typeface="IBM Plex Sans" panose="020B0503050203000203" pitchFamily="34" charset="0"/>
                <a:ea typeface="Monaco" pitchFamily="49"/>
                <a:cs typeface="Monaco" pitchFamily="49"/>
              </a:rPr>
              <a:t>RequestMapping</a:t>
            </a:r>
            <a:r>
              <a:rPr lang="en-US" sz="1300" dirty="0">
                <a:solidFill>
                  <a:srgbClr val="000000"/>
                </a:solidFill>
                <a:latin typeface="IBM Plex Sans" panose="020B0503050203000203" pitchFamily="34" charset="0"/>
                <a:ea typeface="Monaco" pitchFamily="49"/>
                <a:cs typeface="Monaco" pitchFamily="49"/>
              </a:rPr>
              <a:t>(</a:t>
            </a:r>
            <a:r>
              <a:rPr lang="en-US" sz="1300" dirty="0">
                <a:solidFill>
                  <a:srgbClr val="2A00FF"/>
                </a:solidFill>
                <a:latin typeface="IBM Plex Sans" panose="020B0503050203000203" pitchFamily="34" charset="0"/>
                <a:ea typeface="Monaco" pitchFamily="49"/>
                <a:cs typeface="Monaco" pitchFamily="49"/>
              </a:rPr>
              <a:t>"/lucky-word"</a:t>
            </a:r>
            <a:r>
              <a:rPr lang="en-US" sz="1300"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dirty="0">
                <a:solidFill>
                  <a:srgbClr val="000000"/>
                </a:solidFill>
                <a:latin typeface="IBM Plex Sans" panose="020B0503050203000203" pitchFamily="34" charset="0"/>
                <a:ea typeface="Monaco" pitchFamily="49"/>
                <a:cs typeface="Monaco" pitchFamily="49"/>
              </a:rPr>
              <a:t>	</a:t>
            </a:r>
            <a:r>
              <a:rPr lang="en-US" sz="1300" dirty="0">
                <a:solidFill>
                  <a:srgbClr val="7F0055"/>
                </a:solidFill>
                <a:latin typeface="IBM Plex Sans" panose="020B0503050203000203" pitchFamily="34" charset="0"/>
                <a:ea typeface="Monaco" pitchFamily="49"/>
                <a:cs typeface="Monaco" pitchFamily="49"/>
              </a:rPr>
              <a:t>public</a:t>
            </a:r>
            <a:r>
              <a:rPr lang="en-US" sz="1300" dirty="0">
                <a:solidFill>
                  <a:srgbClr val="000000"/>
                </a:solidFill>
                <a:latin typeface="IBM Plex Sans" panose="020B0503050203000203" pitchFamily="34" charset="0"/>
                <a:ea typeface="Monaco" pitchFamily="49"/>
                <a:cs typeface="Monaco" pitchFamily="49"/>
              </a:rPr>
              <a:t> String </a:t>
            </a:r>
            <a:r>
              <a:rPr lang="en-US" sz="1300" dirty="0" err="1">
                <a:solidFill>
                  <a:srgbClr val="000000"/>
                </a:solidFill>
                <a:latin typeface="IBM Plex Sans" panose="020B0503050203000203" pitchFamily="34" charset="0"/>
                <a:ea typeface="Monaco" pitchFamily="49"/>
                <a:cs typeface="Monaco" pitchFamily="49"/>
              </a:rPr>
              <a:t>showLuckyWord</a:t>
            </a:r>
            <a:r>
              <a:rPr lang="en-US" sz="1300" dirty="0">
                <a:solidFill>
                  <a:srgbClr val="000000"/>
                </a:solidFill>
                <a:latin typeface="IBM Plex Sans" panose="020B0503050203000203" pitchFamily="34" charset="0"/>
                <a:ea typeface="Monaco" pitchFamily="49"/>
                <a:cs typeface="Monaco" pitchFamily="49"/>
              </a:rPr>
              <a:t>()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dirty="0">
                <a:solidFill>
                  <a:srgbClr val="000000"/>
                </a:solidFill>
                <a:latin typeface="IBM Plex Sans" panose="020B0503050203000203" pitchFamily="34" charset="0"/>
                <a:ea typeface="Monaco" pitchFamily="49"/>
                <a:cs typeface="Monaco" pitchFamily="49"/>
              </a:rPr>
              <a:t>	    </a:t>
            </a:r>
            <a:r>
              <a:rPr lang="en-US" sz="1300" dirty="0">
                <a:solidFill>
                  <a:srgbClr val="7F0055"/>
                </a:solidFill>
                <a:latin typeface="IBM Plex Sans" panose="020B0503050203000203" pitchFamily="34" charset="0"/>
                <a:ea typeface="Monaco" pitchFamily="49"/>
                <a:cs typeface="Monaco" pitchFamily="49"/>
              </a:rPr>
              <a:t>return</a:t>
            </a:r>
            <a:r>
              <a:rPr lang="en-US" sz="1300" dirty="0">
                <a:solidFill>
                  <a:srgbClr val="000000"/>
                </a:solidFill>
                <a:latin typeface="IBM Plex Sans" panose="020B0503050203000203" pitchFamily="34" charset="0"/>
                <a:ea typeface="Monaco" pitchFamily="49"/>
                <a:cs typeface="Monaco" pitchFamily="49"/>
              </a:rPr>
              <a:t> preamble + </a:t>
            </a:r>
            <a:r>
              <a:rPr lang="en-US" sz="1300" dirty="0">
                <a:solidFill>
                  <a:srgbClr val="2A00FF"/>
                </a:solidFill>
                <a:latin typeface="IBM Plex Sans" panose="020B0503050203000203" pitchFamily="34" charset="0"/>
                <a:ea typeface="Monaco" pitchFamily="49"/>
                <a:cs typeface="Monaco" pitchFamily="49"/>
              </a:rPr>
              <a:t>": "</a:t>
            </a:r>
            <a:r>
              <a:rPr lang="en-US" sz="1300" dirty="0">
                <a:solidFill>
                  <a:srgbClr val="000000"/>
                </a:solidFill>
                <a:latin typeface="IBM Plex Sans" panose="020B0503050203000203" pitchFamily="34" charset="0"/>
                <a:ea typeface="Monaco" pitchFamily="49"/>
                <a:cs typeface="Monaco" pitchFamily="49"/>
              </a:rPr>
              <a:t> + </a:t>
            </a:r>
            <a:r>
              <a:rPr lang="en-US" sz="1300" dirty="0" err="1">
                <a:solidFill>
                  <a:srgbClr val="0000C0"/>
                </a:solidFill>
                <a:latin typeface="IBM Plex Sans" panose="020B0503050203000203" pitchFamily="34" charset="0"/>
                <a:ea typeface="Monaco" pitchFamily="49"/>
                <a:cs typeface="Monaco" pitchFamily="49"/>
              </a:rPr>
              <a:t>luckyWord</a:t>
            </a:r>
            <a:r>
              <a:rPr lang="en-US" sz="1300"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dirty="0">
                <a:solidFill>
                  <a:srgbClr val="666666"/>
                </a:solidFill>
                <a:latin typeface="IBM Plex Sans" panose="020B0503050203000203" pitchFamily="34" charset="0"/>
                <a:ea typeface="Monaco" pitchFamily="49"/>
                <a:cs typeface="Monaco" pitchFamily="49"/>
              </a:rPr>
              <a:t>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endParaRPr lang="en-US" sz="1300" dirty="0">
              <a:solidFill>
                <a:srgbClr val="666666"/>
              </a:solidFill>
              <a:latin typeface="IBM Plex Sans" panose="020B0503050203000203" pitchFamily="34" charset="0"/>
              <a:ea typeface="Monaco" pitchFamily="49"/>
              <a:cs typeface="Monaco" pitchFamily="49"/>
            </a:endParaRP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dirty="0">
                <a:solidFill>
                  <a:srgbClr val="666666"/>
                </a:solidFill>
                <a:latin typeface="IBM Plex Sans" panose="020B0503050203000203" pitchFamily="34" charset="0"/>
                <a:ea typeface="Monaco" pitchFamily="49"/>
                <a:cs typeface="Monaco" pitchFamily="49"/>
              </a:rPr>
              <a:t>	</a:t>
            </a:r>
            <a:r>
              <a:rPr lang="en-US" sz="1300" dirty="0">
                <a:solidFill>
                  <a:srgbClr val="006633"/>
                </a:solidFill>
                <a:latin typeface="IBM Plex Sans" panose="020B0503050203000203" pitchFamily="34" charset="0"/>
                <a:ea typeface="Monaco" pitchFamily="49"/>
                <a:cs typeface="Monaco" pitchFamily="49"/>
              </a:rPr>
              <a:t>// Getters and Setters</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dirty="0">
                <a:solidFill>
                  <a:srgbClr val="666666"/>
                </a:solidFill>
                <a:latin typeface="IBM Plex Sans" panose="020B0503050203000203" pitchFamily="34" charset="0"/>
                <a:ea typeface="Monaco" pitchFamily="49"/>
                <a:cs typeface="Monaco" pitchFamily="49"/>
              </a:rPr>
              <a:t>}</a:t>
            </a:r>
          </a:p>
        </p:txBody>
      </p:sp>
      <p:sp>
        <p:nvSpPr>
          <p:cNvPr id="9" name="Rectangle 24">
            <a:extLst>
              <a:ext uri="{FF2B5EF4-FFF2-40B4-BE49-F238E27FC236}">
                <a16:creationId xmlns:a16="http://schemas.microsoft.com/office/drawing/2014/main" id="{C715323C-D8D6-4554-B88B-9BD0051BECDC}"/>
              </a:ext>
            </a:extLst>
          </p:cNvPr>
          <p:cNvSpPr/>
          <p:nvPr/>
        </p:nvSpPr>
        <p:spPr>
          <a:xfrm>
            <a:off x="5311756" y="5013902"/>
            <a:ext cx="5016168" cy="135334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b="1">
                <a:solidFill>
                  <a:srgbClr val="666666"/>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b="1">
                <a:solidFill>
                  <a:srgbClr val="666666"/>
                </a:solidFill>
                <a:latin typeface="IBM Plex Sans" panose="020B0503050203000203" pitchFamily="34" charset="0"/>
                <a:ea typeface="Monaco" pitchFamily="49"/>
                <a:cs typeface="Monaco" pitchFamily="49"/>
              </a:rPr>
              <a:t>wordConfig:</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b="1">
                <a:solidFill>
                  <a:srgbClr val="666666"/>
                </a:solidFill>
                <a:latin typeface="IBM Plex Sans" panose="020B0503050203000203" pitchFamily="34" charset="0"/>
                <a:ea typeface="Monaco" pitchFamily="49"/>
                <a:cs typeface="Monaco" pitchFamily="49"/>
              </a:rPr>
              <a:t>  lucky-word: Irish</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300" b="1">
                <a:solidFill>
                  <a:srgbClr val="666666"/>
                </a:solidFill>
                <a:latin typeface="IBM Plex Sans" panose="020B0503050203000203" pitchFamily="34" charset="0"/>
                <a:ea typeface="Monaco" pitchFamily="49"/>
                <a:cs typeface="Monaco" pitchFamily="49"/>
              </a:rPr>
              <a:t>  preamble: The lucky word is</a:t>
            </a:r>
          </a:p>
        </p:txBody>
      </p:sp>
      <p:sp>
        <p:nvSpPr>
          <p:cNvPr id="10" name="Freeform: Shape 9">
            <a:extLst>
              <a:ext uri="{FF2B5EF4-FFF2-40B4-BE49-F238E27FC236}">
                <a16:creationId xmlns:a16="http://schemas.microsoft.com/office/drawing/2014/main" id="{7132816E-B61B-4B07-8ADA-0E73E0B9A79D}"/>
              </a:ext>
            </a:extLst>
          </p:cNvPr>
          <p:cNvSpPr/>
          <p:nvPr/>
        </p:nvSpPr>
        <p:spPr>
          <a:xfrm>
            <a:off x="8351849" y="4264166"/>
            <a:ext cx="2716740" cy="914327"/>
          </a:xfrm>
          <a:custGeom>
            <a:avLst>
              <a:gd name="f0" fmla="val -13071"/>
              <a:gd name="f1" fmla="val 0"/>
              <a:gd name="f2" fmla="val 29144"/>
              <a:gd name="f3" fmla="val -641"/>
              <a:gd name="f4" fmla="val 4231"/>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CFE7F5"/>
          </a:solidFill>
          <a:ln w="0">
            <a:solidFill>
              <a:srgbClr val="808080"/>
            </a:solidFill>
            <a:prstDash val="solid"/>
          </a:ln>
        </p:spPr>
        <p:txBody>
          <a:bodyPr vert="horz" wrap="none" lIns="81000" tIns="40500" rIns="81000" bIns="40500" anchor="ctr" anchorCtr="0" compatLnSpc="0">
            <a:noAutofit/>
          </a:bodyPr>
          <a:lstStyle/>
          <a:p>
            <a:pPr algn="ctr" defTabSz="822960" hangingPunct="0">
              <a:spcAft>
                <a:spcPts val="600"/>
              </a:spcAft>
            </a:pPr>
            <a:r>
              <a:rPr lang="en-US" sz="1300" dirty="0">
                <a:solidFill>
                  <a:prstClr val="black"/>
                </a:solidFill>
                <a:latin typeface="IBM Plex Sans" panose="020B0503050203000203" pitchFamily="34" charset="0"/>
                <a:ea typeface="Microsoft YaHei" pitchFamily="2"/>
                <a:cs typeface="Mangal" pitchFamily="2"/>
              </a:rPr>
              <a:t>Notice: relaxed binding.</a:t>
            </a:r>
          </a:p>
          <a:p>
            <a:pPr algn="ctr" defTabSz="822960" hangingPunct="0">
              <a:spcAft>
                <a:spcPts val="600"/>
              </a:spcAft>
            </a:pPr>
            <a:r>
              <a:rPr lang="en-US" sz="1300" dirty="0" err="1">
                <a:solidFill>
                  <a:prstClr val="black"/>
                </a:solidFill>
                <a:latin typeface="IBM Plex Sans" panose="020B0503050203000203" pitchFamily="34" charset="0"/>
                <a:ea typeface="Microsoft YaHei" pitchFamily="2"/>
                <a:cs typeface="Mangal" pitchFamily="2"/>
              </a:rPr>
              <a:t>LuckyWord</a:t>
            </a:r>
            <a:r>
              <a:rPr lang="en-US" sz="1300" dirty="0">
                <a:solidFill>
                  <a:prstClr val="black"/>
                </a:solidFill>
                <a:latin typeface="IBM Plex Sans" panose="020B0503050203000203" pitchFamily="34" charset="0"/>
                <a:ea typeface="Microsoft YaHei" pitchFamily="2"/>
                <a:cs typeface="Mangal" pitchFamily="2"/>
              </a:rPr>
              <a:t>, LUCKY_WORD</a:t>
            </a:r>
          </a:p>
          <a:p>
            <a:pPr algn="ctr" defTabSz="822960" hangingPunct="0">
              <a:spcAft>
                <a:spcPts val="600"/>
              </a:spcAft>
            </a:pPr>
            <a:r>
              <a:rPr lang="en-US" sz="1300" dirty="0">
                <a:solidFill>
                  <a:prstClr val="black"/>
                </a:solidFill>
                <a:latin typeface="IBM Plex Sans" panose="020B0503050203000203" pitchFamily="34" charset="0"/>
                <a:ea typeface="Microsoft YaHei" pitchFamily="2"/>
                <a:cs typeface="Mangal" pitchFamily="2"/>
              </a:rPr>
              <a:t>also valid</a:t>
            </a:r>
          </a:p>
        </p:txBody>
      </p:sp>
    </p:spTree>
    <p:extLst>
      <p:ext uri="{BB962C8B-B14F-4D97-AF65-F5344CB8AC3E}">
        <p14:creationId xmlns:p14="http://schemas.microsoft.com/office/powerpoint/2010/main" val="363882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@Refresh Scope</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972318"/>
            <a:ext cx="2059786" cy="3785652"/>
          </a:xfrm>
          <a:prstGeom prst="rect">
            <a:avLst/>
          </a:prstGeom>
        </p:spPr>
        <p:txBody>
          <a:bodyPr wrap="square">
            <a:spAutoFit/>
          </a:bodyPr>
          <a:lstStyle/>
          <a:p>
            <a:pPr marL="342900" lvl="0" indent="-342900">
              <a:buFont typeface="Arial" panose="020B0604020202020204" pitchFamily="34" charset="0"/>
              <a:buChar char="•"/>
            </a:pPr>
            <a:r>
              <a:rPr lang="en-US" sz="1600" dirty="0">
                <a:solidFill>
                  <a:srgbClr val="000000"/>
                </a:solidFill>
                <a:latin typeface="IBM Plex Sans" panose="020B0503050203000203" pitchFamily="34" charset="0"/>
              </a:rPr>
              <a:t>Introduced in Spring Cloud</a:t>
            </a:r>
          </a:p>
          <a:p>
            <a:pPr marL="342900" lvl="0" indent="-342900">
              <a:buFont typeface="Arial" panose="020B0604020202020204" pitchFamily="34" charset="0"/>
              <a:buChar char="•"/>
            </a:pPr>
            <a:endParaRPr lang="en-US" sz="16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1600" dirty="0">
                <a:solidFill>
                  <a:srgbClr val="000000"/>
                </a:solidFill>
                <a:latin typeface="IBM Plex Sans" panose="020B0503050203000203" pitchFamily="34" charset="0"/>
              </a:rPr>
              <a:t>Greater control, safe reloading of bean (not just property binding)</a:t>
            </a:r>
          </a:p>
          <a:p>
            <a:pPr marL="342900" lvl="0" indent="-342900">
              <a:buFont typeface="Arial" panose="020B0604020202020204" pitchFamily="34" charset="0"/>
              <a:buChar char="•"/>
            </a:pPr>
            <a:endParaRPr lang="en-US" sz="16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1600" dirty="0">
                <a:solidFill>
                  <a:srgbClr val="000000"/>
                </a:solidFill>
                <a:latin typeface="IBM Plex Sans" panose="020B0503050203000203" pitchFamily="34" charset="0"/>
              </a:rPr>
              <a:t>Side-effect: makes bean lazy</a:t>
            </a:r>
          </a:p>
          <a:p>
            <a:pPr marL="342900" lvl="0" indent="-342900">
              <a:buFont typeface="Arial" panose="020B0604020202020204" pitchFamily="34" charset="0"/>
              <a:buChar char="•"/>
            </a:pPr>
            <a:endParaRPr lang="en-US" sz="16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1600" dirty="0">
                <a:solidFill>
                  <a:srgbClr val="000000"/>
                </a:solidFill>
                <a:latin typeface="IBM Plex Sans" panose="020B0503050203000203" pitchFamily="34" charset="0"/>
              </a:rPr>
              <a:t>Reloaded (not just rebound) on POST /refresh</a:t>
            </a:r>
          </a:p>
        </p:txBody>
      </p:sp>
      <p:sp>
        <p:nvSpPr>
          <p:cNvPr id="11" name="Rectangle 24">
            <a:extLst>
              <a:ext uri="{FF2B5EF4-FFF2-40B4-BE49-F238E27FC236}">
                <a16:creationId xmlns:a16="http://schemas.microsoft.com/office/drawing/2014/main" id="{A8C988F7-2BE7-40CC-BF3D-4377BBF661A7}"/>
              </a:ext>
            </a:extLst>
          </p:cNvPr>
          <p:cNvSpPr/>
          <p:nvPr/>
        </p:nvSpPr>
        <p:spPr>
          <a:xfrm>
            <a:off x="2440786" y="1899820"/>
            <a:ext cx="9615090" cy="453648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666666"/>
                </a:solidFill>
                <a:latin typeface="IBM Plex Sans" panose="020B0503050203000203" pitchFamily="34" charset="0"/>
                <a:ea typeface="Monaco" pitchFamily="49"/>
                <a:cs typeface="Monaco" pitchFamily="49"/>
              </a:rPr>
              <a:t>@</a:t>
            </a:r>
            <a:r>
              <a:rPr lang="en-US" sz="1400" dirty="0" err="1">
                <a:solidFill>
                  <a:srgbClr val="666666"/>
                </a:solidFill>
                <a:latin typeface="IBM Plex Sans" panose="020B0503050203000203" pitchFamily="34" charset="0"/>
                <a:ea typeface="Monaco" pitchFamily="49"/>
                <a:cs typeface="Monaco" pitchFamily="49"/>
              </a:rPr>
              <a:t>RestController</a:t>
            </a:r>
            <a:endParaRPr lang="en-US" sz="1400" dirty="0">
              <a:solidFill>
                <a:srgbClr val="666666"/>
              </a:solidFill>
              <a:latin typeface="IBM Plex Sans" panose="020B0503050203000203" pitchFamily="34" charset="0"/>
              <a:ea typeface="Monaco" pitchFamily="49"/>
              <a:cs typeface="Monaco" pitchFamily="49"/>
            </a:endParaRP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666666"/>
                </a:solidFill>
                <a:latin typeface="IBM Plex Sans" panose="020B0503050203000203" pitchFamily="34" charset="0"/>
                <a:ea typeface="Monaco" pitchFamily="49"/>
                <a:cs typeface="Monaco" pitchFamily="49"/>
              </a:rPr>
              <a:t>@</a:t>
            </a:r>
            <a:r>
              <a:rPr lang="en-US" sz="1400" b="1" dirty="0" err="1">
                <a:solidFill>
                  <a:srgbClr val="666666"/>
                </a:solidFill>
                <a:latin typeface="IBM Plex Sans" panose="020B0503050203000203" pitchFamily="34" charset="0"/>
                <a:ea typeface="Monaco" pitchFamily="49"/>
                <a:cs typeface="Monaco" pitchFamily="49"/>
              </a:rPr>
              <a:t>RefreshScope</a:t>
            </a:r>
            <a:endParaRPr lang="en-US" sz="1400" b="1" dirty="0">
              <a:solidFill>
                <a:srgbClr val="666666"/>
              </a:solidFill>
              <a:latin typeface="IBM Plex Sans" panose="020B0503050203000203" pitchFamily="34" charset="0"/>
              <a:ea typeface="Monaco" pitchFamily="49"/>
              <a:cs typeface="Monaco" pitchFamily="49"/>
            </a:endParaRP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7F0055"/>
                </a:solidFill>
                <a:latin typeface="IBM Plex Sans" panose="020B0503050203000203" pitchFamily="34" charset="0"/>
                <a:ea typeface="Monaco" pitchFamily="49"/>
                <a:cs typeface="Monaco" pitchFamily="49"/>
              </a:rPr>
              <a:t>public</a:t>
            </a:r>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7F0055"/>
                </a:solidFill>
                <a:latin typeface="IBM Plex Sans" panose="020B0503050203000203" pitchFamily="34" charset="0"/>
                <a:ea typeface="Monaco" pitchFamily="49"/>
                <a:cs typeface="Monaco" pitchFamily="49"/>
              </a:rPr>
              <a:t>class</a:t>
            </a:r>
            <a:r>
              <a:rPr lang="en-US" sz="1400" dirty="0">
                <a:solidFill>
                  <a:srgbClr val="000000"/>
                </a:solidFill>
                <a:latin typeface="IBM Plex Sans" panose="020B0503050203000203" pitchFamily="34" charset="0"/>
                <a:ea typeface="Monaco" pitchFamily="49"/>
                <a:cs typeface="Monaco" pitchFamily="49"/>
              </a:rPr>
              <a:t> </a:t>
            </a:r>
            <a:r>
              <a:rPr lang="en-US" sz="1400" dirty="0" err="1">
                <a:solidFill>
                  <a:srgbClr val="000000"/>
                </a:solidFill>
                <a:latin typeface="IBM Plex Sans" panose="020B0503050203000203" pitchFamily="34" charset="0"/>
                <a:ea typeface="Monaco" pitchFamily="49"/>
                <a:cs typeface="Monaco" pitchFamily="49"/>
              </a:rPr>
              <a:t>LuckyWordController</a:t>
            </a:r>
            <a:r>
              <a:rPr lang="en-US" sz="1400" dirty="0">
                <a:solidFill>
                  <a:srgbClr val="000000"/>
                </a:solidFill>
                <a:latin typeface="IBM Plex Sans" panose="020B0503050203000203" pitchFamily="34" charset="0"/>
                <a:ea typeface="Monaco" pitchFamily="49"/>
                <a:cs typeface="Monaco" pitchFamily="49"/>
              </a:rPr>
              <a:t>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666666"/>
                </a:solidFill>
                <a:latin typeface="IBM Plex Sans" panose="020B0503050203000203" pitchFamily="34" charset="0"/>
                <a:ea typeface="Monaco" pitchFamily="49"/>
                <a:cs typeface="Monaco" pitchFamily="49"/>
              </a:rPr>
              <a:t>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666666"/>
                </a:solidFill>
                <a:latin typeface="IBM Plex Sans" panose="020B0503050203000203" pitchFamily="34" charset="0"/>
                <a:ea typeface="Monaco" pitchFamily="49"/>
                <a:cs typeface="Monaco" pitchFamily="49"/>
              </a:rPr>
              <a:t>	</a:t>
            </a:r>
            <a:r>
              <a:rPr lang="en-US" sz="1400" dirty="0">
                <a:solidFill>
                  <a:srgbClr val="646464"/>
                </a:solidFill>
                <a:latin typeface="IBM Plex Sans" panose="020B0503050203000203" pitchFamily="34" charset="0"/>
                <a:ea typeface="Monaco" pitchFamily="49"/>
                <a:cs typeface="Monaco" pitchFamily="49"/>
              </a:rPr>
              <a:t>@Value</a:t>
            </a:r>
            <a:r>
              <a:rPr lang="en-US" sz="1400" dirty="0">
                <a:solidFill>
                  <a:srgbClr val="000000"/>
                </a:solidFill>
                <a:latin typeface="IBM Plex Sans" panose="020B0503050203000203" pitchFamily="34" charset="0"/>
                <a:ea typeface="Monaco" pitchFamily="49"/>
                <a:cs typeface="Monaco" pitchFamily="49"/>
              </a:rPr>
              <a:t>(</a:t>
            </a:r>
            <a:r>
              <a:rPr lang="en-US" sz="1400" dirty="0">
                <a:solidFill>
                  <a:srgbClr val="2A00FF"/>
                </a:solidFill>
                <a:latin typeface="IBM Plex Sans" panose="020B0503050203000203" pitchFamily="34" charset="0"/>
                <a:ea typeface="Monaco" pitchFamily="49"/>
                <a:cs typeface="Monaco" pitchFamily="49"/>
              </a:rPr>
              <a:t>"${</a:t>
            </a:r>
            <a:r>
              <a:rPr lang="en-US" sz="1400" dirty="0" err="1">
                <a:solidFill>
                  <a:srgbClr val="2A00FF"/>
                </a:solidFill>
                <a:latin typeface="IBM Plex Sans" panose="020B0503050203000203" pitchFamily="34" charset="0"/>
                <a:ea typeface="Monaco" pitchFamily="49"/>
                <a:cs typeface="Monaco" pitchFamily="49"/>
              </a:rPr>
              <a:t>wordConfig.lucky</a:t>
            </a:r>
            <a:r>
              <a:rPr lang="en-US" sz="1400" dirty="0">
                <a:solidFill>
                  <a:srgbClr val="2A00FF"/>
                </a:solidFill>
                <a:latin typeface="IBM Plex Sans" panose="020B0503050203000203" pitchFamily="34" charset="0"/>
                <a:ea typeface="Monaco" pitchFamily="49"/>
                <a:cs typeface="Monaco" pitchFamily="49"/>
              </a:rPr>
              <a:t>-word}"</a:t>
            </a:r>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666666"/>
                </a:solidFill>
                <a:latin typeface="IBM Plex Sans" panose="020B0503050203000203" pitchFamily="34" charset="0"/>
                <a:ea typeface="Monaco" pitchFamily="49"/>
                <a:cs typeface="Monaco" pitchFamily="49"/>
              </a:rPr>
              <a:t>String </a:t>
            </a:r>
            <a:r>
              <a:rPr lang="en-US" sz="1400" dirty="0" err="1">
                <a:solidFill>
                  <a:srgbClr val="666666"/>
                </a:solidFill>
                <a:latin typeface="IBM Plex Sans" panose="020B0503050203000203" pitchFamily="34" charset="0"/>
                <a:ea typeface="Monaco" pitchFamily="49"/>
                <a:cs typeface="Monaco" pitchFamily="49"/>
              </a:rPr>
              <a:t>luckyWord</a:t>
            </a:r>
            <a:r>
              <a:rPr lang="en-US" sz="1400" dirty="0">
                <a:solidFill>
                  <a:srgbClr val="666666"/>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666666"/>
                </a:solidFill>
                <a:latin typeface="IBM Plex Sans" panose="020B0503050203000203" pitchFamily="34" charset="0"/>
                <a:ea typeface="Monaco" pitchFamily="49"/>
                <a:cs typeface="Monaco" pitchFamily="49"/>
              </a:rPr>
              <a:t>	</a:t>
            </a:r>
            <a:r>
              <a:rPr lang="en-US" sz="1400" dirty="0">
                <a:solidFill>
                  <a:srgbClr val="646464"/>
                </a:solidFill>
                <a:latin typeface="IBM Plex Sans" panose="020B0503050203000203" pitchFamily="34" charset="0"/>
                <a:ea typeface="Monaco" pitchFamily="49"/>
                <a:cs typeface="Monaco" pitchFamily="49"/>
              </a:rPr>
              <a:t>@Value</a:t>
            </a:r>
            <a:r>
              <a:rPr lang="en-US" sz="1400" dirty="0">
                <a:solidFill>
                  <a:srgbClr val="000000"/>
                </a:solidFill>
                <a:latin typeface="IBM Plex Sans" panose="020B0503050203000203" pitchFamily="34" charset="0"/>
                <a:ea typeface="Monaco" pitchFamily="49"/>
                <a:cs typeface="Monaco" pitchFamily="49"/>
              </a:rPr>
              <a:t>(</a:t>
            </a:r>
            <a:r>
              <a:rPr lang="en-US" sz="1400" dirty="0">
                <a:solidFill>
                  <a:srgbClr val="2A00FF"/>
                </a:solidFill>
                <a:latin typeface="IBM Plex Sans" panose="020B0503050203000203" pitchFamily="34" charset="0"/>
                <a:ea typeface="Monaco" pitchFamily="49"/>
                <a:cs typeface="Monaco" pitchFamily="49"/>
              </a:rPr>
              <a:t>"${</a:t>
            </a:r>
            <a:r>
              <a:rPr lang="en-US" sz="1400" dirty="0" err="1">
                <a:solidFill>
                  <a:srgbClr val="2A00FF"/>
                </a:solidFill>
                <a:latin typeface="IBM Plex Sans" panose="020B0503050203000203" pitchFamily="34" charset="0"/>
                <a:ea typeface="Monaco" pitchFamily="49"/>
                <a:cs typeface="Monaco" pitchFamily="49"/>
              </a:rPr>
              <a:t>wordConfig.preamble</a:t>
            </a:r>
            <a:r>
              <a:rPr lang="en-US" sz="1400" dirty="0">
                <a:solidFill>
                  <a:srgbClr val="2A00FF"/>
                </a:solidFill>
                <a:latin typeface="IBM Plex Sans" panose="020B0503050203000203" pitchFamily="34" charset="0"/>
                <a:ea typeface="Monaco" pitchFamily="49"/>
                <a:cs typeface="Monaco" pitchFamily="49"/>
              </a:rPr>
              <a:t>}"</a:t>
            </a:r>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666666"/>
                </a:solidFill>
                <a:latin typeface="IBM Plex Sans" panose="020B0503050203000203" pitchFamily="34" charset="0"/>
                <a:ea typeface="Monaco" pitchFamily="49"/>
                <a:cs typeface="Monaco" pitchFamily="49"/>
              </a:rPr>
              <a:t>String preamble;</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666666"/>
                </a:solidFill>
                <a:latin typeface="IBM Plex Sans" panose="020B0503050203000203" pitchFamily="34" charset="0"/>
                <a:ea typeface="Monaco" pitchFamily="49"/>
                <a:cs typeface="Monaco" pitchFamily="49"/>
              </a:rPr>
              <a:t>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646464"/>
                </a:solidFill>
                <a:latin typeface="IBM Plex Sans" panose="020B0503050203000203" pitchFamily="34" charset="0"/>
                <a:ea typeface="Monaco" pitchFamily="49"/>
                <a:cs typeface="Monaco" pitchFamily="49"/>
              </a:rPr>
              <a:t>@</a:t>
            </a:r>
            <a:r>
              <a:rPr lang="en-US" sz="1400" dirty="0" err="1">
                <a:solidFill>
                  <a:srgbClr val="646464"/>
                </a:solidFill>
                <a:latin typeface="IBM Plex Sans" panose="020B0503050203000203" pitchFamily="34" charset="0"/>
                <a:ea typeface="Monaco" pitchFamily="49"/>
                <a:cs typeface="Monaco" pitchFamily="49"/>
              </a:rPr>
              <a:t>RequestMapping</a:t>
            </a:r>
            <a:r>
              <a:rPr lang="en-US" sz="1400" dirty="0">
                <a:solidFill>
                  <a:srgbClr val="000000"/>
                </a:solidFill>
                <a:latin typeface="IBM Plex Sans" panose="020B0503050203000203" pitchFamily="34" charset="0"/>
                <a:ea typeface="Monaco" pitchFamily="49"/>
                <a:cs typeface="Monaco" pitchFamily="49"/>
              </a:rPr>
              <a:t>(</a:t>
            </a:r>
            <a:r>
              <a:rPr lang="en-US" sz="1400" dirty="0">
                <a:solidFill>
                  <a:srgbClr val="2A00FF"/>
                </a:solidFill>
                <a:latin typeface="IBM Plex Sans" panose="020B0503050203000203" pitchFamily="34" charset="0"/>
                <a:ea typeface="Monaco" pitchFamily="49"/>
                <a:cs typeface="Monaco" pitchFamily="49"/>
              </a:rPr>
              <a:t>"/lucky-word"</a:t>
            </a:r>
            <a:r>
              <a:rPr lang="en-US" sz="1400"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7F0055"/>
                </a:solidFill>
                <a:latin typeface="IBM Plex Sans" panose="020B0503050203000203" pitchFamily="34" charset="0"/>
                <a:ea typeface="Monaco" pitchFamily="49"/>
                <a:cs typeface="Monaco" pitchFamily="49"/>
              </a:rPr>
              <a:t>public</a:t>
            </a:r>
            <a:r>
              <a:rPr lang="en-US" sz="1400" dirty="0">
                <a:solidFill>
                  <a:srgbClr val="000000"/>
                </a:solidFill>
                <a:latin typeface="IBM Plex Sans" panose="020B0503050203000203" pitchFamily="34" charset="0"/>
                <a:ea typeface="Monaco" pitchFamily="49"/>
                <a:cs typeface="Monaco" pitchFamily="49"/>
              </a:rPr>
              <a:t> String </a:t>
            </a:r>
            <a:r>
              <a:rPr lang="en-US" sz="1400" dirty="0" err="1">
                <a:solidFill>
                  <a:srgbClr val="000000"/>
                </a:solidFill>
                <a:latin typeface="IBM Plex Sans" panose="020B0503050203000203" pitchFamily="34" charset="0"/>
                <a:ea typeface="Monaco" pitchFamily="49"/>
                <a:cs typeface="Monaco" pitchFamily="49"/>
              </a:rPr>
              <a:t>showLuckyWord</a:t>
            </a:r>
            <a:r>
              <a:rPr lang="en-US" sz="1400" dirty="0">
                <a:solidFill>
                  <a:srgbClr val="000000"/>
                </a:solidFill>
                <a:latin typeface="IBM Plex Sans" panose="020B0503050203000203" pitchFamily="34" charset="0"/>
                <a:ea typeface="Monaco" pitchFamily="49"/>
                <a:cs typeface="Monaco" pitchFamily="49"/>
              </a:rPr>
              <a:t>()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000000"/>
                </a:solidFill>
                <a:latin typeface="IBM Plex Sans" panose="020B0503050203000203" pitchFamily="34" charset="0"/>
                <a:ea typeface="Monaco" pitchFamily="49"/>
                <a:cs typeface="Monaco" pitchFamily="49"/>
              </a:rPr>
              <a:t>	    </a:t>
            </a:r>
            <a:r>
              <a:rPr lang="en-US" sz="1400" dirty="0">
                <a:solidFill>
                  <a:srgbClr val="7F0055"/>
                </a:solidFill>
                <a:latin typeface="IBM Plex Sans" panose="020B0503050203000203" pitchFamily="34" charset="0"/>
                <a:ea typeface="Monaco" pitchFamily="49"/>
                <a:cs typeface="Monaco" pitchFamily="49"/>
              </a:rPr>
              <a:t>return</a:t>
            </a:r>
            <a:r>
              <a:rPr lang="en-US" sz="1400" dirty="0">
                <a:solidFill>
                  <a:srgbClr val="000000"/>
                </a:solidFill>
                <a:latin typeface="IBM Plex Sans" panose="020B0503050203000203" pitchFamily="34" charset="0"/>
                <a:ea typeface="Monaco" pitchFamily="49"/>
                <a:cs typeface="Monaco" pitchFamily="49"/>
              </a:rPr>
              <a:t> preamble + </a:t>
            </a:r>
            <a:r>
              <a:rPr lang="en-US" sz="1400" dirty="0">
                <a:solidFill>
                  <a:srgbClr val="2A00FF"/>
                </a:solidFill>
                <a:latin typeface="IBM Plex Sans" panose="020B0503050203000203" pitchFamily="34" charset="0"/>
                <a:ea typeface="Monaco" pitchFamily="49"/>
                <a:cs typeface="Monaco" pitchFamily="49"/>
              </a:rPr>
              <a:t>": "</a:t>
            </a:r>
            <a:r>
              <a:rPr lang="en-US" sz="1400" dirty="0">
                <a:solidFill>
                  <a:srgbClr val="000000"/>
                </a:solidFill>
                <a:latin typeface="IBM Plex Sans" panose="020B0503050203000203" pitchFamily="34" charset="0"/>
                <a:ea typeface="Monaco" pitchFamily="49"/>
                <a:cs typeface="Monaco" pitchFamily="49"/>
              </a:rPr>
              <a:t> + </a:t>
            </a:r>
            <a:r>
              <a:rPr lang="en-US" sz="1400" dirty="0" err="1">
                <a:solidFill>
                  <a:srgbClr val="0000C0"/>
                </a:solidFill>
                <a:latin typeface="IBM Plex Sans" panose="020B0503050203000203" pitchFamily="34" charset="0"/>
                <a:ea typeface="Monaco" pitchFamily="49"/>
                <a:cs typeface="Monaco" pitchFamily="49"/>
              </a:rPr>
              <a:t>luckyWord</a:t>
            </a:r>
            <a:r>
              <a:rPr lang="en-US" sz="1400" dirty="0">
                <a:solidFill>
                  <a:srgbClr val="000000"/>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666666"/>
                </a:solidFill>
                <a:latin typeface="IBM Plex Sans" panose="020B0503050203000203" pitchFamily="34" charset="0"/>
                <a:ea typeface="Monaco" pitchFamily="49"/>
                <a:cs typeface="Monaco" pitchFamily="49"/>
              </a:rPr>
              <a:t>	}</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666666"/>
                </a:solidFill>
                <a:latin typeface="IBM Plex Sans" panose="020B0503050203000203" pitchFamily="34" charset="0"/>
                <a:ea typeface="Monaco" pitchFamily="49"/>
                <a:cs typeface="Monaco" pitchFamily="49"/>
              </a:rPr>
              <a:t>	</a:t>
            </a:r>
            <a:r>
              <a:rPr lang="en-US" sz="1400" dirty="0">
                <a:solidFill>
                  <a:srgbClr val="006633"/>
                </a:solidFill>
                <a:latin typeface="IBM Plex Sans" panose="020B0503050203000203" pitchFamily="34" charset="0"/>
                <a:ea typeface="Monaco" pitchFamily="49"/>
                <a:cs typeface="Monaco" pitchFamily="49"/>
              </a:rPr>
              <a:t>// Getters and Setters NOT required</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dirty="0">
                <a:solidFill>
                  <a:srgbClr val="666666"/>
                </a:solidFill>
                <a:latin typeface="IBM Plex Sans" panose="020B0503050203000203" pitchFamily="34" charset="0"/>
                <a:ea typeface="Monaco" pitchFamily="49"/>
                <a:cs typeface="Monaco" pitchFamily="49"/>
              </a:rPr>
              <a:t>}</a:t>
            </a:r>
          </a:p>
        </p:txBody>
      </p:sp>
      <p:sp>
        <p:nvSpPr>
          <p:cNvPr id="12" name="Rectangle 24">
            <a:extLst>
              <a:ext uri="{FF2B5EF4-FFF2-40B4-BE49-F238E27FC236}">
                <a16:creationId xmlns:a16="http://schemas.microsoft.com/office/drawing/2014/main" id="{50DAD0B4-784F-416D-9D65-794BDE36A85A}"/>
              </a:ext>
            </a:extLst>
          </p:cNvPr>
          <p:cNvSpPr/>
          <p:nvPr/>
        </p:nvSpPr>
        <p:spPr>
          <a:xfrm>
            <a:off x="6346403" y="4993526"/>
            <a:ext cx="5016168" cy="1353347"/>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solidFill>
            <a:srgbClr val="FFFFCC"/>
          </a:solidFill>
          <a:ln w="12600">
            <a:solidFill>
              <a:srgbClr val="000000"/>
            </a:solidFill>
            <a:prstDash val="solid"/>
            <a:miter/>
          </a:ln>
        </p:spPr>
        <p:txBody>
          <a:bodyPr vert="horz" wrap="square" lIns="81000" tIns="42120" rIns="81000" bIns="42120" anchor="ctr" anchorCtr="0" compatLnSpc="0">
            <a:noAutofit/>
          </a:bodyPr>
          <a:lstStyle/>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666666"/>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err="1">
                <a:solidFill>
                  <a:srgbClr val="666666"/>
                </a:solidFill>
                <a:latin typeface="IBM Plex Sans" panose="020B0503050203000203" pitchFamily="34" charset="0"/>
                <a:ea typeface="Monaco" pitchFamily="49"/>
                <a:cs typeface="Monaco" pitchFamily="49"/>
              </a:rPr>
              <a:t>wordConfig</a:t>
            </a:r>
            <a:r>
              <a:rPr lang="en-US" sz="1400" b="1" dirty="0">
                <a:solidFill>
                  <a:srgbClr val="666666"/>
                </a:solidFill>
                <a:latin typeface="IBM Plex Sans" panose="020B0503050203000203" pitchFamily="34" charset="0"/>
                <a:ea typeface="Monaco" pitchFamily="49"/>
                <a:cs typeface="Monaco" pitchFamily="49"/>
              </a:rPr>
              <a:t>:</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666666"/>
                </a:solidFill>
                <a:latin typeface="IBM Plex Sans" panose="020B0503050203000203" pitchFamily="34" charset="0"/>
                <a:ea typeface="Monaco" pitchFamily="49"/>
                <a:cs typeface="Monaco" pitchFamily="49"/>
              </a:rPr>
              <a:t>  lucky-word: Irish</a:t>
            </a:r>
          </a:p>
          <a:p>
            <a:pPr marL="304560" indent="-288036" defTabSz="822960">
              <a:lnSpc>
                <a:spcPct val="110000"/>
              </a:lnSpc>
              <a:spcAft>
                <a:spcPts val="600"/>
              </a:spcAft>
              <a:tabLst>
                <a:tab pos="304560" algn="l"/>
                <a:tab pos="1127520" algn="l"/>
                <a:tab pos="1950480" algn="l"/>
                <a:tab pos="2773439" algn="l"/>
                <a:tab pos="3596400" algn="l"/>
                <a:tab pos="4419360" algn="l"/>
                <a:tab pos="5242319" algn="l"/>
                <a:tab pos="6065279" algn="l"/>
                <a:tab pos="6888240" algn="l"/>
                <a:tab pos="7711200" algn="l"/>
                <a:tab pos="8534160" algn="l"/>
                <a:tab pos="9357120" algn="l"/>
              </a:tabLst>
            </a:pPr>
            <a:r>
              <a:rPr lang="en-US" sz="1400" b="1" dirty="0">
                <a:solidFill>
                  <a:srgbClr val="666666"/>
                </a:solidFill>
                <a:latin typeface="IBM Plex Sans" panose="020B0503050203000203" pitchFamily="34" charset="0"/>
                <a:ea typeface="Monaco" pitchFamily="49"/>
                <a:cs typeface="Monaco" pitchFamily="49"/>
              </a:rPr>
              <a:t>  preamble: The lucky word is</a:t>
            </a:r>
          </a:p>
        </p:txBody>
      </p:sp>
      <p:sp>
        <p:nvSpPr>
          <p:cNvPr id="13" name="Freeform: Shape 12">
            <a:extLst>
              <a:ext uri="{FF2B5EF4-FFF2-40B4-BE49-F238E27FC236}">
                <a16:creationId xmlns:a16="http://schemas.microsoft.com/office/drawing/2014/main" id="{6652A40A-ABBA-4D7F-8B0C-92CEE6FB1CD7}"/>
              </a:ext>
            </a:extLst>
          </p:cNvPr>
          <p:cNvSpPr/>
          <p:nvPr/>
        </p:nvSpPr>
        <p:spPr>
          <a:xfrm>
            <a:off x="8369943" y="4150433"/>
            <a:ext cx="3374136" cy="551448"/>
          </a:xfrm>
          <a:custGeom>
            <a:avLst>
              <a:gd name="f0" fmla="val -9162"/>
              <a:gd name="f1" fmla="val 0"/>
              <a:gd name="f2" fmla="val 35995"/>
              <a:gd name="f3" fmla="val -518"/>
              <a:gd name="f4" fmla="val 7026"/>
              <a:gd name="f5" fmla="val 0"/>
              <a:gd name="f6" fmla="val 0"/>
              <a:gd name="f7" fmla="val 0"/>
            </a:avLst>
            <a:gdLst>
              <a:gd name="f8" fmla="val w"/>
              <a:gd name="f9" fmla="val h"/>
              <a:gd name="f10" fmla="val 0"/>
              <a:gd name="f11" fmla="val 21600"/>
              <a:gd name="f12" fmla="val -2147483647"/>
              <a:gd name="f13" fmla="val 2147483647"/>
              <a:gd name="f14" fmla="*/ f8 1 21600"/>
              <a:gd name="f15" fmla="*/ f9 1 21600"/>
              <a:gd name="f16" fmla="pin -2147483647 f0 2147483647"/>
              <a:gd name="f17" fmla="pin -2147483647 f2 2147483647"/>
              <a:gd name="f18" fmla="pin -2147483647 f3 2147483647"/>
              <a:gd name="f19" fmla="pin -2147483647 f4 2147483647"/>
              <a:gd name="f20" fmla="val f16"/>
              <a:gd name="f21" fmla="val f17"/>
              <a:gd name="f22" fmla="val f18"/>
              <a:gd name="f23" fmla="val f19"/>
              <a:gd name="f24" fmla="*/ f16 f14 1"/>
              <a:gd name="f25" fmla="*/ f17 f15 1"/>
              <a:gd name="f26" fmla="*/ f18 f14 1"/>
              <a:gd name="f27" fmla="*/ f19 f15 1"/>
            </a:gdLst>
            <a:ahLst>
              <a:ahXY gdRefX="f0" minX="f12" maxX="f13" gdRefY="f2" minY="f12" maxY="f13">
                <a:pos x="f24" y="f25"/>
              </a:ahXY>
              <a:ahXY gdRefX="f3" minX="f12" maxX="f13" gdRefY="f4" minY="f12" maxY="f13">
                <a:pos x="f26" y="f27"/>
              </a:ahXY>
            </a:ahLst>
            <a:cxnLst>
              <a:cxn ang="3cd4">
                <a:pos x="hc" y="t"/>
              </a:cxn>
              <a:cxn ang="0">
                <a:pos x="r" y="vc"/>
              </a:cxn>
              <a:cxn ang="cd4">
                <a:pos x="hc" y="b"/>
              </a:cxn>
              <a:cxn ang="cd2">
                <a:pos x="l" y="vc"/>
              </a:cxn>
            </a:cxnLst>
            <a:rect l="l" t="t" r="r" b="b"/>
            <a:pathLst>
              <a:path w="21600" h="21600">
                <a:moveTo>
                  <a:pt x="f10" y="f10"/>
                </a:moveTo>
                <a:lnTo>
                  <a:pt x="f11" y="f10"/>
                </a:lnTo>
                <a:lnTo>
                  <a:pt x="f11" y="f11"/>
                </a:lnTo>
                <a:lnTo>
                  <a:pt x="f10" y="f11"/>
                </a:lnTo>
                <a:close/>
              </a:path>
              <a:path w="21600" h="21600">
                <a:moveTo>
                  <a:pt x="f20" y="f21"/>
                </a:moveTo>
                <a:lnTo>
                  <a:pt x="f22" y="f23"/>
                </a:lnTo>
              </a:path>
            </a:pathLst>
          </a:custGeom>
          <a:solidFill>
            <a:srgbClr val="CFE7F5"/>
          </a:solidFill>
          <a:ln w="0">
            <a:solidFill>
              <a:srgbClr val="808080"/>
            </a:solidFill>
            <a:prstDash val="solid"/>
          </a:ln>
        </p:spPr>
        <p:txBody>
          <a:bodyPr vert="horz" wrap="none" lIns="81000" tIns="40500" rIns="81000" bIns="40500" anchor="ctr" anchorCtr="0" compatLnSpc="0">
            <a:noAutofit/>
          </a:bodyPr>
          <a:lstStyle/>
          <a:p>
            <a:pPr algn="ctr" defTabSz="822960" hangingPunct="0">
              <a:spcAft>
                <a:spcPts val="600"/>
              </a:spcAft>
            </a:pPr>
            <a:r>
              <a:rPr lang="en-US" sz="1400" dirty="0">
                <a:solidFill>
                  <a:prstClr val="black"/>
                </a:solidFill>
                <a:latin typeface="IBM Plex Sans" panose="020B0503050203000203" pitchFamily="34" charset="0"/>
                <a:ea typeface="Microsoft YaHei" pitchFamily="2"/>
                <a:cs typeface="Mangal" pitchFamily="2"/>
              </a:rPr>
              <a:t>No more relaxed binding</a:t>
            </a:r>
          </a:p>
          <a:p>
            <a:pPr algn="ctr" defTabSz="822960" hangingPunct="0">
              <a:spcAft>
                <a:spcPts val="600"/>
              </a:spcAft>
            </a:pPr>
            <a:r>
              <a:rPr lang="en-US" sz="1400" dirty="0">
                <a:solidFill>
                  <a:prstClr val="black"/>
                </a:solidFill>
                <a:latin typeface="IBM Plex Sans" panose="020B0503050203000203" pitchFamily="34" charset="0"/>
                <a:ea typeface="Microsoft YaHei" pitchFamily="2"/>
                <a:cs typeface="Mangal" pitchFamily="2"/>
              </a:rPr>
              <a:t>when using @Value</a:t>
            </a:r>
          </a:p>
        </p:txBody>
      </p:sp>
    </p:spTree>
    <p:extLst>
      <p:ext uri="{BB962C8B-B14F-4D97-AF65-F5344CB8AC3E}">
        <p14:creationId xmlns:p14="http://schemas.microsoft.com/office/powerpoint/2010/main" val="241923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Class="entr"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190500" y="1828800"/>
            <a:ext cx="2667000" cy="53340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302000" y="1714500"/>
            <a:ext cx="8509000" cy="43815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Who I am: &lt;Instructor Name&gt;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Title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Organization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Role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Background</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Cloud – Configuration Bus</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How @</a:t>
            </a:r>
            <a:r>
              <a:rPr lang="en-US" dirty="0" err="1"/>
              <a:t>RefreshScope</a:t>
            </a:r>
            <a:r>
              <a:rPr lang="en-US" dirty="0"/>
              <a:t> Works</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8980714" cy="2554545"/>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Spring creates a proxy for the actual bean.</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Proxy is dependency injected into other beans.</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Proxy contains logic to call methods on the target bean.</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On refresh:</a:t>
            </a:r>
          </a:p>
          <a:p>
            <a:pPr marL="800100" lvl="1" indent="-342900">
              <a:buFont typeface="Courier New" panose="02070309020205020404" pitchFamily="49" charset="0"/>
              <a:buChar char="o"/>
            </a:pPr>
            <a:r>
              <a:rPr lang="en-US" dirty="0">
                <a:solidFill>
                  <a:srgbClr val="000000"/>
                </a:solidFill>
                <a:latin typeface="IBM Plex Sans" panose="020B0503050203000203" pitchFamily="34" charset="0"/>
              </a:rPr>
              <a:t>New bean is created</a:t>
            </a:r>
          </a:p>
          <a:p>
            <a:pPr marL="800100" lvl="1" indent="-342900">
              <a:buFont typeface="Courier New" panose="02070309020205020404" pitchFamily="49" charset="0"/>
              <a:buChar char="o"/>
            </a:pPr>
            <a:r>
              <a:rPr lang="en-US" dirty="0">
                <a:solidFill>
                  <a:srgbClr val="000000"/>
                </a:solidFill>
                <a:latin typeface="IBM Plex Sans" panose="020B0503050203000203" pitchFamily="34" charset="0"/>
              </a:rPr>
              <a:t>“Target” reference is pointed to the newly created bean</a:t>
            </a:r>
          </a:p>
          <a:p>
            <a:pPr marL="800100" lvl="1" indent="-342900">
              <a:buFont typeface="Courier New" panose="02070309020205020404" pitchFamily="49" charset="0"/>
              <a:buChar char="o"/>
            </a:pPr>
            <a:r>
              <a:rPr lang="en-US" dirty="0">
                <a:solidFill>
                  <a:srgbClr val="000000"/>
                </a:solidFill>
                <a:latin typeface="IBM Plex Sans" panose="020B0503050203000203" pitchFamily="34" charset="0"/>
              </a:rPr>
              <a:t>Older bean is dereferenced</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Result: Users of original bean can safely finish their work.</a:t>
            </a:r>
          </a:p>
        </p:txBody>
      </p:sp>
      <p:sp>
        <p:nvSpPr>
          <p:cNvPr id="7" name="Rectangle 6">
            <a:extLst>
              <a:ext uri="{FF2B5EF4-FFF2-40B4-BE49-F238E27FC236}">
                <a16:creationId xmlns:a16="http://schemas.microsoft.com/office/drawing/2014/main" id="{B376F220-C42B-47F8-9ECA-56CE7986C4F4}"/>
              </a:ext>
            </a:extLst>
          </p:cNvPr>
          <p:cNvSpPr/>
          <p:nvPr/>
        </p:nvSpPr>
        <p:spPr>
          <a:xfrm>
            <a:off x="8318492" y="4731100"/>
            <a:ext cx="2304287" cy="548532"/>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Original Bean</a:t>
            </a:r>
          </a:p>
        </p:txBody>
      </p:sp>
      <p:sp>
        <p:nvSpPr>
          <p:cNvPr id="8" name="Rectangle 7">
            <a:extLst>
              <a:ext uri="{FF2B5EF4-FFF2-40B4-BE49-F238E27FC236}">
                <a16:creationId xmlns:a16="http://schemas.microsoft.com/office/drawing/2014/main" id="{B1F9346C-F99F-47C4-96FB-41F0C078BEE8}"/>
              </a:ext>
            </a:extLst>
          </p:cNvPr>
          <p:cNvSpPr/>
          <p:nvPr/>
        </p:nvSpPr>
        <p:spPr>
          <a:xfrm>
            <a:off x="8318492" y="4731100"/>
            <a:ext cx="2304287" cy="548532"/>
          </a:xfrm>
          <a:prstGeom prst="rect">
            <a:avLst/>
          </a:prstGeom>
          <a:solidFill>
            <a:srgbClr val="EEEEEE"/>
          </a:solidFill>
          <a:ln w="0">
            <a:solidFill>
              <a:srgbClr val="808080"/>
            </a:solidFill>
            <a:custDash>
              <a:ds d="144567" sp="144567"/>
              <a:ds d="144567" sp="144567"/>
            </a:custDash>
          </a:ln>
        </p:spPr>
        <p:txBody>
          <a:bodyPr vert="horz" wrap="none" lIns="81000" tIns="40500" rIns="81000" bIns="40500" anchor="ctr" anchorCtr="0" compatLnSpc="0"/>
          <a:lstStyle/>
          <a:p>
            <a:pPr algn="ctr" defTabSz="822960" hangingPunct="0"/>
            <a:r>
              <a:rPr lang="en-US" sz="1600" dirty="0">
                <a:latin typeface="IBM Plex Sans" panose="020B0503050203000203" pitchFamily="34" charset="0"/>
                <a:ea typeface="Microsoft YaHei" pitchFamily="2"/>
                <a:cs typeface="Mangal" pitchFamily="2"/>
              </a:rPr>
              <a:t>Original Bean</a:t>
            </a:r>
          </a:p>
        </p:txBody>
      </p:sp>
      <p:sp>
        <p:nvSpPr>
          <p:cNvPr id="9" name="Rectangle 8">
            <a:extLst>
              <a:ext uri="{FF2B5EF4-FFF2-40B4-BE49-F238E27FC236}">
                <a16:creationId xmlns:a16="http://schemas.microsoft.com/office/drawing/2014/main" id="{A5F5E066-EBC0-4318-B79D-F2A0E0143482}"/>
              </a:ext>
            </a:extLst>
          </p:cNvPr>
          <p:cNvSpPr/>
          <p:nvPr/>
        </p:nvSpPr>
        <p:spPr>
          <a:xfrm>
            <a:off x="1690100" y="4720407"/>
            <a:ext cx="1728215" cy="1188756"/>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r>
              <a:rPr lang="en-US" sz="1600">
                <a:solidFill>
                  <a:prstClr val="black"/>
                </a:solidFill>
                <a:latin typeface="IBM Plex Sans" panose="020B0503050203000203" pitchFamily="34" charset="0"/>
                <a:ea typeface="Microsoft YaHei" pitchFamily="2"/>
                <a:cs typeface="Mangal" pitchFamily="2"/>
              </a:rPr>
              <a:t>Caller</a:t>
            </a:r>
          </a:p>
          <a:p>
            <a:pPr algn="ctr" defTabSz="822960" hangingPunct="0"/>
            <a:r>
              <a:rPr lang="en-US" sz="1600" b="1">
                <a:solidFill>
                  <a:prstClr val="black"/>
                </a:solidFill>
                <a:latin typeface="IBM Plex Sans" panose="020B0503050203000203" pitchFamily="34" charset="0"/>
                <a:ea typeface="Microsoft YaHei" pitchFamily="2"/>
                <a:cs typeface="Mangal" pitchFamily="2"/>
              </a:rPr>
              <a:t>ref.doWork()</a:t>
            </a:r>
          </a:p>
        </p:txBody>
      </p:sp>
      <p:sp>
        <p:nvSpPr>
          <p:cNvPr id="10" name="Rectangle 9">
            <a:extLst>
              <a:ext uri="{FF2B5EF4-FFF2-40B4-BE49-F238E27FC236}">
                <a16:creationId xmlns:a16="http://schemas.microsoft.com/office/drawing/2014/main" id="{BBDB33CE-A6C1-46A7-BB29-246A02C94897}"/>
              </a:ext>
            </a:extLst>
          </p:cNvPr>
          <p:cNvSpPr/>
          <p:nvPr/>
        </p:nvSpPr>
        <p:spPr>
          <a:xfrm>
            <a:off x="5969491" y="4731100"/>
            <a:ext cx="2057400" cy="1188756"/>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r>
              <a:rPr lang="en-US" sz="1600">
                <a:solidFill>
                  <a:prstClr val="black"/>
                </a:solidFill>
                <a:latin typeface="IBM Plex Sans" panose="020B0503050203000203" pitchFamily="34" charset="0"/>
                <a:ea typeface="Microsoft YaHei" pitchFamily="2"/>
                <a:cs typeface="Mangal" pitchFamily="2"/>
              </a:rPr>
              <a:t>Proxy</a:t>
            </a:r>
          </a:p>
          <a:p>
            <a:pPr algn="ctr" defTabSz="822960" hangingPunct="0"/>
            <a:r>
              <a:rPr lang="en-US" sz="1600" b="1">
                <a:solidFill>
                  <a:prstClr val="black"/>
                </a:solidFill>
                <a:latin typeface="IBM Plex Sans" panose="020B0503050203000203" pitchFamily="34" charset="0"/>
                <a:ea typeface="Microsoft YaHei" pitchFamily="2"/>
                <a:cs typeface="Mangal" pitchFamily="2"/>
              </a:rPr>
              <a:t>target.doWork()</a:t>
            </a:r>
          </a:p>
        </p:txBody>
      </p:sp>
      <p:sp>
        <p:nvSpPr>
          <p:cNvPr id="11" name="Rectangle 10">
            <a:extLst>
              <a:ext uri="{FF2B5EF4-FFF2-40B4-BE49-F238E27FC236}">
                <a16:creationId xmlns:a16="http://schemas.microsoft.com/office/drawing/2014/main" id="{B17AC5E7-ABCC-440E-80B2-0069C2292E61}"/>
              </a:ext>
            </a:extLst>
          </p:cNvPr>
          <p:cNvSpPr/>
          <p:nvPr/>
        </p:nvSpPr>
        <p:spPr>
          <a:xfrm>
            <a:off x="8318492" y="5379100"/>
            <a:ext cx="2304287" cy="548532"/>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Replacement Bean</a:t>
            </a:r>
          </a:p>
        </p:txBody>
      </p:sp>
      <p:sp>
        <p:nvSpPr>
          <p:cNvPr id="12" name="Freeform: Shape 11">
            <a:extLst>
              <a:ext uri="{FF2B5EF4-FFF2-40B4-BE49-F238E27FC236}">
                <a16:creationId xmlns:a16="http://schemas.microsoft.com/office/drawing/2014/main" id="{0391CE2B-B28A-44E8-B51A-42782ED57C55}"/>
              </a:ext>
            </a:extLst>
          </p:cNvPr>
          <p:cNvSpPr/>
          <p:nvPr/>
        </p:nvSpPr>
        <p:spPr>
          <a:xfrm>
            <a:off x="3336020" y="4914160"/>
            <a:ext cx="2633147" cy="456840"/>
          </a:xfrm>
          <a:custGeom>
            <a:avLst/>
            <a:gdLst/>
            <a:ahLst/>
            <a:cxnLst>
              <a:cxn ang="3cd4">
                <a:pos x="hc" y="t"/>
              </a:cxn>
              <a:cxn ang="cd2">
                <a:pos x="l" y="vc"/>
              </a:cxn>
              <a:cxn ang="cd4">
                <a:pos x="hc" y="b"/>
              </a:cxn>
              <a:cxn ang="0">
                <a:pos x="r" y="vc"/>
              </a:cxn>
            </a:cxnLst>
            <a:rect l="l" t="t" r="r" b="b"/>
            <a:pathLst>
              <a:path w="8128" h="1411" fill="none">
                <a:moveTo>
                  <a:pt x="0" y="0"/>
                </a:moveTo>
                <a:lnTo>
                  <a:pt x="8128" y="1411"/>
                </a:lnTo>
              </a:path>
            </a:pathLst>
          </a:custGeom>
          <a:noFill/>
          <a:ln w="0">
            <a:solidFill>
              <a:srgbClr val="000000"/>
            </a:solidFill>
            <a:prstDash val="solid"/>
            <a:tailEnd type="arrow"/>
          </a:ln>
        </p:spPr>
        <p:txBody>
          <a:bodyPr vert="horz" wrap="none" lIns="81000" tIns="40500" rIns="81000" bIns="40500" anchor="ctr" anchorCtr="0" compatLnSpc="0"/>
          <a:lstStyle/>
          <a:p>
            <a:pPr algn="ctr" defTabSz="822960" hangingPunct="0"/>
            <a:r>
              <a:rPr lang="en-US" sz="1600" dirty="0">
                <a:solidFill>
                  <a:prstClr val="black"/>
                </a:solidFill>
                <a:latin typeface="IBM Plex Sans" panose="020B0503050203000203" pitchFamily="34" charset="0"/>
                <a:ea typeface="Microsoft YaHei" pitchFamily="2"/>
                <a:cs typeface="Mangal" pitchFamily="2"/>
              </a:rPr>
              <a:t>References</a:t>
            </a:r>
          </a:p>
          <a:p>
            <a:pPr algn="ctr" defTabSz="822960" hangingPunct="0"/>
            <a:endParaRPr lang="en-US" sz="1600" dirty="0">
              <a:solidFill>
                <a:prstClr val="black"/>
              </a:solidFill>
              <a:latin typeface="IBM Plex Sans" panose="020B0503050203000203" pitchFamily="34" charset="0"/>
              <a:ea typeface="Microsoft YaHei" pitchFamily="2"/>
              <a:cs typeface="Mangal" pitchFamily="2"/>
            </a:endParaRPr>
          </a:p>
        </p:txBody>
      </p:sp>
      <p:sp>
        <p:nvSpPr>
          <p:cNvPr id="13" name="Rectangle 12">
            <a:extLst>
              <a:ext uri="{FF2B5EF4-FFF2-40B4-BE49-F238E27FC236}">
                <a16:creationId xmlns:a16="http://schemas.microsoft.com/office/drawing/2014/main" id="{3A7AF091-B5AB-4337-A9E3-49200B1A46B6}"/>
              </a:ext>
            </a:extLst>
          </p:cNvPr>
          <p:cNvSpPr/>
          <p:nvPr/>
        </p:nvSpPr>
        <p:spPr>
          <a:xfrm>
            <a:off x="7101546" y="4822468"/>
            <a:ext cx="822960" cy="274428"/>
          </a:xfrm>
          <a:prstGeom prst="rect">
            <a:avLst/>
          </a:prstGeom>
          <a:solidFill>
            <a:srgbClr val="FFFF00"/>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target</a:t>
            </a:r>
          </a:p>
        </p:txBody>
      </p:sp>
      <p:sp>
        <p:nvSpPr>
          <p:cNvPr id="14" name="Freeform: Shape 13">
            <a:extLst>
              <a:ext uri="{FF2B5EF4-FFF2-40B4-BE49-F238E27FC236}">
                <a16:creationId xmlns:a16="http://schemas.microsoft.com/office/drawing/2014/main" id="{A0DE02C2-54BE-470E-80B3-2BCCA28345AE}"/>
              </a:ext>
            </a:extLst>
          </p:cNvPr>
          <p:cNvSpPr/>
          <p:nvPr/>
        </p:nvSpPr>
        <p:spPr>
          <a:xfrm>
            <a:off x="7907012" y="5005528"/>
            <a:ext cx="658043" cy="0"/>
          </a:xfrm>
          <a:custGeom>
            <a:avLst/>
            <a:gdLst/>
            <a:ahLst/>
            <a:cxnLst>
              <a:cxn ang="3cd4">
                <a:pos x="hc" y="t"/>
              </a:cxn>
              <a:cxn ang="cd2">
                <a:pos x="l" y="vc"/>
              </a:cxn>
              <a:cxn ang="cd4">
                <a:pos x="hc" y="b"/>
              </a:cxn>
              <a:cxn ang="0">
                <a:pos x="r" y="vc"/>
              </a:cxn>
            </a:cxnLst>
            <a:rect l="l" t="t" r="r" b="b"/>
            <a:pathLst>
              <a:path w="2032" fill="none">
                <a:moveTo>
                  <a:pt x="0" y="0"/>
                </a:moveTo>
                <a:lnTo>
                  <a:pt x="2032" y="0"/>
                </a:lnTo>
              </a:path>
            </a:pathLst>
          </a:cu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15" name="Rectangle 14">
            <a:extLst>
              <a:ext uri="{FF2B5EF4-FFF2-40B4-BE49-F238E27FC236}">
                <a16:creationId xmlns:a16="http://schemas.microsoft.com/office/drawing/2014/main" id="{2677969E-5D18-4012-B024-BCC036B2473C}"/>
              </a:ext>
            </a:extLst>
          </p:cNvPr>
          <p:cNvSpPr/>
          <p:nvPr/>
        </p:nvSpPr>
        <p:spPr>
          <a:xfrm>
            <a:off x="2513059" y="4811776"/>
            <a:ext cx="822960" cy="274428"/>
          </a:xfrm>
          <a:prstGeom prst="rect">
            <a:avLst/>
          </a:prstGeom>
          <a:solidFill>
            <a:srgbClr val="FFFF00"/>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ref</a:t>
            </a:r>
          </a:p>
        </p:txBody>
      </p:sp>
      <p:sp>
        <p:nvSpPr>
          <p:cNvPr id="16" name="Freeform: Shape 15">
            <a:extLst>
              <a:ext uri="{FF2B5EF4-FFF2-40B4-BE49-F238E27FC236}">
                <a16:creationId xmlns:a16="http://schemas.microsoft.com/office/drawing/2014/main" id="{8189E19E-AB24-47DE-BFB0-3C5F916289E5}"/>
              </a:ext>
            </a:extLst>
          </p:cNvPr>
          <p:cNvSpPr/>
          <p:nvPr/>
        </p:nvSpPr>
        <p:spPr>
          <a:xfrm>
            <a:off x="7907011" y="5077456"/>
            <a:ext cx="531036" cy="476280"/>
          </a:xfrm>
          <a:custGeom>
            <a:avLst/>
            <a:gdLst/>
            <a:ahLst/>
            <a:cxnLst>
              <a:cxn ang="3cd4">
                <a:pos x="hc" y="t"/>
              </a:cxn>
              <a:cxn ang="cd2">
                <a:pos x="l" y="vc"/>
              </a:cxn>
              <a:cxn ang="cd4">
                <a:pos x="hc" y="b"/>
              </a:cxn>
              <a:cxn ang="0">
                <a:pos x="r" y="vc"/>
              </a:cxn>
            </a:cxnLst>
            <a:rect l="l" t="t" r="r" b="b"/>
            <a:pathLst>
              <a:path w="1640" h="1471" fill="none">
                <a:moveTo>
                  <a:pt x="0" y="0"/>
                </a:moveTo>
                <a:lnTo>
                  <a:pt x="1640" y="1471"/>
                </a:lnTo>
              </a:path>
            </a:pathLst>
          </a:custGeom>
          <a:noFill/>
          <a:ln w="38160">
            <a:solidFill>
              <a:srgbClr val="000000"/>
            </a:solidFill>
            <a:prstDash val="solid"/>
            <a:tailEnd type="arrow"/>
          </a:ln>
        </p:spPr>
        <p:txBody>
          <a:bodyPr vert="horz" wrap="none" lIns="97848" tIns="57348" rIns="97848" bIns="57348"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414567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Class="entr"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Class="exit" fill="hold" nodeType="with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ntr"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381000" y="571500"/>
            <a:ext cx="5524500" cy="875560"/>
          </a:xfrm>
        </p:spPr>
        <p:txBody>
          <a:bodyPr/>
          <a:lstStyle/>
          <a:p>
            <a:pPr>
              <a:buClr>
                <a:schemeClr val="bg2"/>
              </a:buClr>
            </a:pPr>
            <a:r>
              <a:rPr lang="en-US" dirty="0"/>
              <a:t>Lab</a:t>
            </a:r>
            <a:br>
              <a:rPr lang="en-US" dirty="0"/>
            </a:br>
            <a:br>
              <a:rPr lang="en-US"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E9288AFF-70BA-4429-9E8D-05D06C0869DC}"/>
              </a:ext>
            </a:extLst>
          </p:cNvPr>
          <p:cNvPicPr>
            <a:picLocks noChangeAspect="1"/>
          </p:cNvPicPr>
          <p:nvPr/>
        </p:nvPicPr>
        <p:blipFill>
          <a:blip r:embed="rId3"/>
          <a:stretch>
            <a:fillRect/>
          </a:stretch>
        </p:blipFill>
        <p:spPr>
          <a:xfrm>
            <a:off x="7547192" y="2126762"/>
            <a:ext cx="3193616" cy="2604477"/>
          </a:xfrm>
          <a:prstGeom prst="rect">
            <a:avLst/>
          </a:prstGeom>
        </p:spPr>
      </p:pic>
      <p:sp>
        <p:nvSpPr>
          <p:cNvPr id="2" name="Rectangle 1">
            <a:extLst>
              <a:ext uri="{FF2B5EF4-FFF2-40B4-BE49-F238E27FC236}">
                <a16:creationId xmlns:a16="http://schemas.microsoft.com/office/drawing/2014/main" id="{8FC080F7-192D-4E8F-85E4-D60A420E0981}"/>
              </a:ext>
            </a:extLst>
          </p:cNvPr>
          <p:cNvSpPr/>
          <p:nvPr/>
        </p:nvSpPr>
        <p:spPr>
          <a:xfrm>
            <a:off x="381000" y="1447060"/>
            <a:ext cx="5416118" cy="2800767"/>
          </a:xfrm>
          <a:prstGeom prst="rect">
            <a:avLst/>
          </a:prstGeom>
        </p:spPr>
        <p:txBody>
          <a:bodyPr wrap="square">
            <a:spAutoFit/>
          </a:bodyPr>
          <a:lstStyle/>
          <a:p>
            <a:pPr marL="342900" lvl="0" indent="-342900">
              <a:buFont typeface="+mj-lt"/>
              <a:buAutoNum type="arabicPeriod"/>
            </a:pPr>
            <a:r>
              <a:rPr lang="en-US" sz="2200" dirty="0">
                <a:solidFill>
                  <a:srgbClr val="FFFFFF"/>
                </a:solidFill>
                <a:latin typeface="IBM Plex Sans" panose="020B0503050203000203" pitchFamily="34" charset="0"/>
              </a:rPr>
              <a:t>Create a RabbitMQ Instance locally.</a:t>
            </a:r>
          </a:p>
          <a:p>
            <a:pPr marL="342900" lvl="0" indent="-342900">
              <a:buFont typeface="+mj-lt"/>
              <a:buAutoNum type="arabicPeriod"/>
            </a:pPr>
            <a:endParaRPr lang="en-US" sz="2200" dirty="0">
              <a:solidFill>
                <a:srgbClr val="FFFFFF"/>
              </a:solidFill>
              <a:latin typeface="IBM Plex Sans" panose="020B0503050203000203" pitchFamily="34" charset="0"/>
            </a:endParaRPr>
          </a:p>
          <a:p>
            <a:pPr marL="342900" lvl="0" indent="-342900">
              <a:buFont typeface="+mj-lt"/>
              <a:buAutoNum type="arabicPeriod"/>
            </a:pPr>
            <a:r>
              <a:rPr lang="en-US" sz="2200" dirty="0">
                <a:solidFill>
                  <a:srgbClr val="FFFFFF"/>
                </a:solidFill>
                <a:latin typeface="IBM Plex Sans" panose="020B0503050203000203" pitchFamily="34" charset="0"/>
              </a:rPr>
              <a:t>Update the dependencies in pom for individual spring cloud microservices to include Spring Cloud Bus.</a:t>
            </a:r>
          </a:p>
          <a:p>
            <a:pPr marL="342900" lvl="0" indent="-342900">
              <a:buFont typeface="+mj-lt"/>
              <a:buAutoNum type="arabicPeriod"/>
            </a:pPr>
            <a:endParaRPr lang="en-US" sz="2200" dirty="0">
              <a:solidFill>
                <a:srgbClr val="FFFFFF"/>
              </a:solidFill>
              <a:latin typeface="IBM Plex Sans" panose="020B0503050203000203" pitchFamily="34" charset="0"/>
            </a:endParaRPr>
          </a:p>
          <a:p>
            <a:pPr marL="342900" lvl="0" indent="-342900">
              <a:buFont typeface="+mj-lt"/>
              <a:buAutoNum type="arabicPeriod"/>
            </a:pPr>
            <a:r>
              <a:rPr lang="en-US" sz="2200" dirty="0">
                <a:solidFill>
                  <a:srgbClr val="FFFFFF"/>
                </a:solidFill>
                <a:latin typeface="IBM Plex Sans" panose="020B0503050203000203" pitchFamily="34" charset="0"/>
              </a:rPr>
              <a:t>Use the bus-refresh actuator endpoint on config server.</a:t>
            </a:r>
            <a:endParaRPr kumimoji="0" lang="en-IN" sz="220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4" name="Rectangle 3">
            <a:extLst>
              <a:ext uri="{FF2B5EF4-FFF2-40B4-BE49-F238E27FC236}">
                <a16:creationId xmlns:a16="http://schemas.microsoft.com/office/drawing/2014/main" id="{43F98C7E-B865-49AE-9A93-757747C1C270}"/>
              </a:ext>
            </a:extLst>
          </p:cNvPr>
          <p:cNvSpPr/>
          <p:nvPr/>
        </p:nvSpPr>
        <p:spPr>
          <a:xfrm>
            <a:off x="281614" y="5210885"/>
            <a:ext cx="4323621" cy="400110"/>
          </a:xfrm>
          <a:prstGeom prst="rect">
            <a:avLst/>
          </a:prstGeom>
        </p:spPr>
        <p:txBody>
          <a:bodyPr wrap="none">
            <a:spAutoFit/>
          </a:bodyPr>
          <a:lstStyle/>
          <a:p>
            <a:pPr marL="0" marR="0" lvl="0" indent="0" algn="ctr" defTabSz="822960" rtl="0" eaLnBrk="1" fontAlgn="auto" latinLnBrk="0" hangingPunct="1">
              <a:lnSpc>
                <a:spcPct val="100000"/>
              </a:lnSpc>
              <a:spcBef>
                <a:spcPts val="0"/>
              </a:spcBef>
              <a:spcAft>
                <a:spcPts val="0"/>
              </a:spcAft>
              <a:buClrTx/>
              <a:buSzTx/>
              <a:buFontTx/>
              <a:buNone/>
              <a:tabLst>
                <a:tab pos="0" algn="l"/>
                <a:tab pos="411480" algn="l"/>
                <a:tab pos="822960" algn="l"/>
                <a:tab pos="1234439" algn="l"/>
                <a:tab pos="1645920" algn="l"/>
                <a:tab pos="2057400" algn="l"/>
                <a:tab pos="2468879" algn="l"/>
                <a:tab pos="2880360" algn="l"/>
                <a:tab pos="3291840" algn="l"/>
                <a:tab pos="3703320" algn="l"/>
                <a:tab pos="4114800" algn="l"/>
                <a:tab pos="4526280" algn="l"/>
                <a:tab pos="4937759" algn="l"/>
                <a:tab pos="5349240" algn="l"/>
                <a:tab pos="5760719" algn="l"/>
                <a:tab pos="6172200" algn="l"/>
                <a:tab pos="6583680" algn="l"/>
                <a:tab pos="6995160" algn="l"/>
                <a:tab pos="7406640" algn="l"/>
                <a:tab pos="7818120" algn="l"/>
                <a:tab pos="8229600" algn="l"/>
              </a:tabLst>
              <a:defRPr/>
            </a:pPr>
            <a:r>
              <a:rPr kumimoji="0" lang="en-US" sz="2000" b="1" i="0" u="none" strike="noStrike" kern="1200" cap="none" spc="0" normalizeH="0" baseline="0" noProof="0" dirty="0">
                <a:ln>
                  <a:noFill/>
                </a:ln>
                <a:solidFill>
                  <a:srgbClr val="FFFFFF"/>
                </a:solidFill>
                <a:effectLst/>
                <a:uLnTx/>
                <a:uFillTx/>
                <a:latin typeface="IBM Plex Sans" panose="020B0503050203000203" pitchFamily="34" charset="0"/>
                <a:ea typeface="Arial" pitchFamily="2"/>
                <a:cs typeface="Arial" pitchFamily="2"/>
              </a:rPr>
              <a:t>Running the newly created project</a:t>
            </a:r>
          </a:p>
        </p:txBody>
      </p:sp>
    </p:spTree>
    <p:extLst>
      <p:ext uri="{BB962C8B-B14F-4D97-AF65-F5344CB8AC3E}">
        <p14:creationId xmlns:p14="http://schemas.microsoft.com/office/powerpoint/2010/main" val="4283295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Cloud: Circuit Breaker - </a:t>
            </a:r>
            <a:r>
              <a:rPr lang="en-US" dirty="0" err="1"/>
              <a:t>Hystrix</a:t>
            </a:r>
            <a:endParaRPr lang="en-US" dirty="0"/>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1"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In this course, you learned about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The Problem: Dynamic Configuration Updates</a:t>
            </a:r>
          </a:p>
          <a:p>
            <a:pPr marL="285739" lvl="0" indent="-285739" defTabSz="914363">
              <a:spcBef>
                <a:spcPts val="500"/>
              </a:spcBef>
              <a:buFont typeface="Arial" panose="020B0604020202020204" pitchFamily="34" charset="0"/>
              <a:buChar char="•"/>
              <a:defRPr/>
            </a:pPr>
            <a:r>
              <a:rPr lang="en-US" sz="1667" dirty="0">
                <a:solidFill>
                  <a:srgbClr val="000000"/>
                </a:solidFill>
              </a:rPr>
              <a:t>Spring Cloud Bus</a:t>
            </a:r>
          </a:p>
          <a:p>
            <a:pPr marL="285739" lvl="0" indent="-285739" defTabSz="914363">
              <a:spcBef>
                <a:spcPts val="500"/>
              </a:spcBef>
              <a:buFont typeface="Arial" panose="020B0604020202020204" pitchFamily="34" charset="0"/>
              <a:buChar char="•"/>
              <a:defRPr/>
            </a:pPr>
            <a:r>
              <a:rPr lang="en-US" sz="1667" dirty="0">
                <a:solidFill>
                  <a:srgbClr val="000000"/>
                </a:solidFill>
              </a:rPr>
              <a:t>How </a:t>
            </a:r>
            <a:r>
              <a:rPr lang="en-US" sz="1667">
                <a:solidFill>
                  <a:srgbClr val="000000"/>
                </a:solidFill>
              </a:rPr>
              <a:t>Refresh Works</a:t>
            </a:r>
            <a:endParaRPr lang="en-US" sz="1667" dirty="0">
              <a:solidFill>
                <a:srgbClr val="000000"/>
              </a:solidFill>
            </a:endParaRPr>
          </a:p>
        </p:txBody>
      </p:sp>
    </p:spTree>
    <p:extLst>
      <p:ext uri="{BB962C8B-B14F-4D97-AF65-F5344CB8AC3E}">
        <p14:creationId xmlns:p14="http://schemas.microsoft.com/office/powerpoint/2010/main" val="3155714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283508" y="1409701"/>
            <a:ext cx="7624985" cy="4584703"/>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Cloud – Configuration Bus</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381000" y="571500"/>
            <a:ext cx="11430000" cy="468373"/>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382898" y="1593945"/>
            <a:ext cx="11210769" cy="3891678"/>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51243">
                    <a:hueOff val="0"/>
                    <a:satOff val="0"/>
                    <a:lumOff val="0"/>
                    <a:alphaOff val="0"/>
                  </a:srgbClr>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5670947" y="2289774"/>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2954030" y="2302005"/>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8536798" y="2289774"/>
            <a:ext cx="180431" cy="18043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5670947" y="3270151"/>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2954030" y="3279444"/>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8536798" y="3102005"/>
            <a:ext cx="180431" cy="368092"/>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5670947" y="4278406"/>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2954030" y="4289559"/>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5667919"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2951001"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411462" y="5820143"/>
            <a:ext cx="9621408" cy="426720"/>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IN" sz="16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271474"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182492"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8542676" y="4102827"/>
            <a:ext cx="180431" cy="368092"/>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8534400" y="5088882"/>
            <a:ext cx="180431" cy="368092"/>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1394419" y="2103579"/>
            <a:ext cx="180431" cy="368092"/>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1394418" y="3099125"/>
            <a:ext cx="180431" cy="368092"/>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1401970" y="4289559"/>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1401970" y="5092497"/>
            <a:ext cx="180431" cy="368092"/>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154265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At the end of this training, you should be able to understand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The Problem: Dynamic Configuration Updates</a:t>
            </a:r>
          </a:p>
          <a:p>
            <a:pPr marL="285739" lvl="0" indent="-285739" defTabSz="914363">
              <a:spcBef>
                <a:spcPts val="500"/>
              </a:spcBef>
              <a:buFont typeface="Arial" panose="020B0604020202020204" pitchFamily="34" charset="0"/>
              <a:buChar char="•"/>
              <a:defRPr/>
            </a:pPr>
            <a:r>
              <a:rPr lang="en-US" sz="1667" dirty="0">
                <a:solidFill>
                  <a:srgbClr val="000000"/>
                </a:solidFill>
              </a:rPr>
              <a:t>Spring Cloud Bus</a:t>
            </a:r>
          </a:p>
          <a:p>
            <a:pPr marL="285739" lvl="0" indent="-285739" defTabSz="914363">
              <a:spcBef>
                <a:spcPts val="500"/>
              </a:spcBef>
              <a:buFont typeface="Arial" panose="020B0604020202020204" pitchFamily="34" charset="0"/>
              <a:buChar char="•"/>
              <a:defRPr/>
            </a:pPr>
            <a:r>
              <a:rPr lang="en-US" sz="1667" dirty="0">
                <a:solidFill>
                  <a:srgbClr val="000000"/>
                </a:solidFill>
              </a:rPr>
              <a:t>How Refresh Works</a:t>
            </a: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Cloud – Configuration Bus</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Spring Cloud – Configuration Bus</a:t>
            </a:r>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extLst>
              <p:ext uri="{D42A27DB-BD31-4B8C-83A1-F6EECF244321}">
                <p14:modId xmlns:p14="http://schemas.microsoft.com/office/powerpoint/2010/main" val="2543485687"/>
              </p:ext>
            </p:extLst>
          </p:nvPr>
        </p:nvGraphicFramePr>
        <p:xfrm>
          <a:off x="3302000" y="1714500"/>
          <a:ext cx="8509000" cy="1420812"/>
        </p:xfrm>
        <a:graphic>
          <a:graphicData uri="http://schemas.openxmlformats.org/drawingml/2006/table">
            <a:tbl>
              <a:tblPr firstRow="1" bandRow="1">
                <a:tableStyleId>{69CF1AB2-1976-4502-BF36-3FF5EA218861}</a:tableStyleId>
              </a:tblPr>
              <a:tblGrid>
                <a:gridCol w="8509000">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700" b="0" u="none" strike="noStrike" cap="none" normalizeH="0" baseline="0" dirty="0">
                          <a:ln>
                            <a:noFill/>
                          </a:ln>
                          <a:effectLst/>
                          <a:latin typeface="IBM Plex Sans" panose="020B0503050203000203" pitchFamily="34" charset="0"/>
                        </a:rPr>
                        <a:t>Config Updates</a:t>
                      </a:r>
                      <a:endParaRPr kumimoji="0" lang="en-US" altLang="en-US" sz="17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Config Bus backed by RabbitMQ</a:t>
                      </a:r>
                    </a:p>
                  </a:txBody>
                  <a:tcPr marL="228600" anchor="ctr" horzOverflow="overflow"/>
                </a:tc>
                <a:extLst>
                  <a:ext uri="{0D108BD9-81ED-4DB2-BD59-A6C34878D82A}">
                    <a16:rowId xmlns:a16="http://schemas.microsoft.com/office/drawing/2014/main" val="3187827419"/>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Actuator Refresh</a:t>
                      </a:r>
                      <a:endPar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a:txBody>
                  <a:tcPr marL="228600" anchor="ctr" horzOverflow="overflow"/>
                </a:tc>
                <a:extLst>
                  <a:ext uri="{0D108BD9-81ED-4DB2-BD59-A6C34878D82A}">
                    <a16:rowId xmlns:a16="http://schemas.microsoft.com/office/drawing/2014/main" val="2857731449"/>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sz="4600" dirty="0"/>
              <a:t>The Problem: Dynamic Configuration Updates</a:t>
            </a:r>
          </a:p>
        </p:txBody>
      </p:sp>
    </p:spTree>
    <p:extLst>
      <p:ext uri="{BB962C8B-B14F-4D97-AF65-F5344CB8AC3E}">
        <p14:creationId xmlns:p14="http://schemas.microsoft.com/office/powerpoint/2010/main" val="1993620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Recall Spring Cloud Config</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1631216"/>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Centralized server that serves-up configuration information</a:t>
            </a:r>
          </a:p>
          <a:p>
            <a:pPr marL="742950" lvl="1" indent="-285750">
              <a:buFont typeface="Courier New" panose="02070309020205020404" pitchFamily="49" charset="0"/>
              <a:buChar char="o"/>
            </a:pPr>
            <a:r>
              <a:rPr lang="en-US" dirty="0">
                <a:latin typeface="IBM Plex Sans" panose="020B0503050203000203" pitchFamily="34" charset="0"/>
              </a:rPr>
              <a:t>Configuration itself can be backed by source control</a:t>
            </a:r>
          </a:p>
          <a:p>
            <a:pPr marL="285750" indent="-285750">
              <a:buFont typeface="Arial" panose="020B0604020202020204" pitchFamily="34" charset="0"/>
              <a:buChar char="•"/>
            </a:pPr>
            <a:endParaRPr lang="en-US" sz="2000" dirty="0">
              <a:latin typeface="IBM Plex Sans" panose="020B0503050203000203" pitchFamily="34" charset="0"/>
            </a:endParaRPr>
          </a:p>
          <a:p>
            <a:pPr marL="285750" indent="-285750">
              <a:buFont typeface="Arial" panose="020B0604020202020204" pitchFamily="34" charset="0"/>
              <a:buChar char="•"/>
            </a:pPr>
            <a:r>
              <a:rPr lang="en-US" sz="2000" dirty="0">
                <a:latin typeface="IBM Plex Sans" panose="020B0503050203000203" pitchFamily="34" charset="0"/>
              </a:rPr>
              <a:t>Clients connect over HTTP and retrieve their configuration settings</a:t>
            </a:r>
          </a:p>
          <a:p>
            <a:pPr marL="742950" lvl="1" indent="-285750">
              <a:buFont typeface="Courier New" panose="02070309020205020404" pitchFamily="49" charset="0"/>
              <a:buChar char="o"/>
            </a:pPr>
            <a:r>
              <a:rPr lang="en-US" dirty="0">
                <a:latin typeface="IBM Plex Sans" panose="020B0503050203000203" pitchFamily="34" charset="0"/>
              </a:rPr>
              <a:t>Clients connect at startup time</a:t>
            </a:r>
          </a:p>
        </p:txBody>
      </p:sp>
      <p:sp>
        <p:nvSpPr>
          <p:cNvPr id="48" name="Rectangle 47">
            <a:extLst>
              <a:ext uri="{FF2B5EF4-FFF2-40B4-BE49-F238E27FC236}">
                <a16:creationId xmlns:a16="http://schemas.microsoft.com/office/drawing/2014/main" id="{34A893D1-31D4-4876-8D03-13A926AC6DEE}"/>
              </a:ext>
            </a:extLst>
          </p:cNvPr>
          <p:cNvSpPr/>
          <p:nvPr/>
        </p:nvSpPr>
        <p:spPr>
          <a:xfrm>
            <a:off x="4877851" y="3420798"/>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49" name="Freeform: Shape 48">
            <a:extLst>
              <a:ext uri="{FF2B5EF4-FFF2-40B4-BE49-F238E27FC236}">
                <a16:creationId xmlns:a16="http://schemas.microsoft.com/office/drawing/2014/main" id="{AC36D235-7CBF-4118-86F0-2D5EE07B9550}"/>
              </a:ext>
            </a:extLst>
          </p:cNvPr>
          <p:cNvSpPr/>
          <p:nvPr/>
        </p:nvSpPr>
        <p:spPr>
          <a:xfrm>
            <a:off x="3632395" y="4974054"/>
            <a:ext cx="2603664" cy="1194588"/>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dirty="0">
                <a:solidFill>
                  <a:prstClr val="black"/>
                </a:solidFill>
                <a:latin typeface="IBM Plex Sans" panose="020B0503050203000203" pitchFamily="34" charset="0"/>
                <a:ea typeface="Microsoft YaHei" pitchFamily="2"/>
                <a:cs typeface="Mangal" pitchFamily="2"/>
              </a:rPr>
              <a:t>Backing Files</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(Git, Flat Files, and so on)</a:t>
            </a:r>
          </a:p>
        </p:txBody>
      </p:sp>
      <p:sp>
        <p:nvSpPr>
          <p:cNvPr id="50" name="Rectangle 49">
            <a:extLst>
              <a:ext uri="{FF2B5EF4-FFF2-40B4-BE49-F238E27FC236}">
                <a16:creationId xmlns:a16="http://schemas.microsoft.com/office/drawing/2014/main" id="{BFFD0890-899F-442A-BE06-A64D07EB653A}"/>
              </a:ext>
            </a:extLst>
          </p:cNvPr>
          <p:cNvSpPr/>
          <p:nvPr/>
        </p:nvSpPr>
        <p:spPr>
          <a:xfrm>
            <a:off x="8661199" y="3420799"/>
            <a:ext cx="2037312"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(Spring)</a:t>
            </a:r>
          </a:p>
        </p:txBody>
      </p:sp>
      <p:sp>
        <p:nvSpPr>
          <p:cNvPr id="51" name="Rectangle 50">
            <a:extLst>
              <a:ext uri="{FF2B5EF4-FFF2-40B4-BE49-F238E27FC236}">
                <a16:creationId xmlns:a16="http://schemas.microsoft.com/office/drawing/2014/main" id="{2A551B71-718B-4A70-8D02-0001478471CD}"/>
              </a:ext>
            </a:extLst>
          </p:cNvPr>
          <p:cNvSpPr/>
          <p:nvPr/>
        </p:nvSpPr>
        <p:spPr>
          <a:xfrm>
            <a:off x="9631255" y="4515919"/>
            <a:ext cx="2037312"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(Spring)</a:t>
            </a:r>
          </a:p>
        </p:txBody>
      </p:sp>
      <p:sp>
        <p:nvSpPr>
          <p:cNvPr id="52" name="Rectangle 51">
            <a:extLst>
              <a:ext uri="{FF2B5EF4-FFF2-40B4-BE49-F238E27FC236}">
                <a16:creationId xmlns:a16="http://schemas.microsoft.com/office/drawing/2014/main" id="{8D2B446E-926A-4CF1-9CE1-0927EDEA4B01}"/>
              </a:ext>
            </a:extLst>
          </p:cNvPr>
          <p:cNvSpPr/>
          <p:nvPr/>
        </p:nvSpPr>
        <p:spPr>
          <a:xfrm>
            <a:off x="4801387" y="3499206"/>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53" name="Rectangle 52">
            <a:extLst>
              <a:ext uri="{FF2B5EF4-FFF2-40B4-BE49-F238E27FC236}">
                <a16:creationId xmlns:a16="http://schemas.microsoft.com/office/drawing/2014/main" id="{FF7E6B0E-9597-4778-8BBE-85A14D1D1349}"/>
              </a:ext>
            </a:extLst>
          </p:cNvPr>
          <p:cNvSpPr/>
          <p:nvPr/>
        </p:nvSpPr>
        <p:spPr>
          <a:xfrm>
            <a:off x="4725246" y="3577614"/>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54" name="Straight Connector 53">
            <a:extLst>
              <a:ext uri="{FF2B5EF4-FFF2-40B4-BE49-F238E27FC236}">
                <a16:creationId xmlns:a16="http://schemas.microsoft.com/office/drawing/2014/main" id="{2E435562-1C22-4006-882D-E23B48ABFB08}"/>
              </a:ext>
            </a:extLst>
          </p:cNvPr>
          <p:cNvSpPr/>
          <p:nvPr/>
        </p:nvSpPr>
        <p:spPr>
          <a:xfrm flipV="1">
            <a:off x="5362879" y="4473474"/>
            <a:ext cx="97200" cy="540108"/>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55" name="Rectangle 54">
            <a:extLst>
              <a:ext uri="{FF2B5EF4-FFF2-40B4-BE49-F238E27FC236}">
                <a16:creationId xmlns:a16="http://schemas.microsoft.com/office/drawing/2014/main" id="{BD04F834-A84A-4737-B916-61D61349DBC1}"/>
              </a:ext>
            </a:extLst>
          </p:cNvPr>
          <p:cNvSpPr/>
          <p:nvPr/>
        </p:nvSpPr>
        <p:spPr>
          <a:xfrm>
            <a:off x="7594266" y="5411455"/>
            <a:ext cx="2425140"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(Another Technology)</a:t>
            </a:r>
          </a:p>
        </p:txBody>
      </p:sp>
      <p:sp>
        <p:nvSpPr>
          <p:cNvPr id="56" name="Straight Connector 55">
            <a:extLst>
              <a:ext uri="{FF2B5EF4-FFF2-40B4-BE49-F238E27FC236}">
                <a16:creationId xmlns:a16="http://schemas.microsoft.com/office/drawing/2014/main" id="{EA2E40DB-D37B-4418-B110-16D72B1726F1}"/>
              </a:ext>
            </a:extLst>
          </p:cNvPr>
          <p:cNvSpPr/>
          <p:nvPr/>
        </p:nvSpPr>
        <p:spPr>
          <a:xfrm>
            <a:off x="6478736" y="4393445"/>
            <a:ext cx="1018331" cy="1217268"/>
          </a:xfrm>
          <a:prstGeom prst="line">
            <a:avLst/>
          </a:prstGeom>
          <a:noFill/>
          <a:ln w="0">
            <a:solidFill>
              <a:srgbClr val="000000"/>
            </a:solidFill>
            <a:prstDash val="solid"/>
            <a:headEnd type="arrow"/>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HTTP</a:t>
            </a:r>
          </a:p>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57" name="Straight Connector 56">
            <a:extLst>
              <a:ext uri="{FF2B5EF4-FFF2-40B4-BE49-F238E27FC236}">
                <a16:creationId xmlns:a16="http://schemas.microsoft.com/office/drawing/2014/main" id="{28963F75-A915-4DE5-B07C-119C30CAC63D}"/>
              </a:ext>
            </a:extLst>
          </p:cNvPr>
          <p:cNvSpPr/>
          <p:nvPr/>
        </p:nvSpPr>
        <p:spPr>
          <a:xfrm>
            <a:off x="6624535" y="3695874"/>
            <a:ext cx="2036664" cy="23652"/>
          </a:xfrm>
          <a:prstGeom prst="line">
            <a:avLst/>
          </a:prstGeom>
          <a:noFill/>
          <a:ln w="0">
            <a:solidFill>
              <a:srgbClr val="000000"/>
            </a:solidFill>
            <a:prstDash val="solid"/>
            <a:headEnd type="arrow"/>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HTTP</a:t>
            </a:r>
          </a:p>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58" name="Straight Connector 57">
            <a:extLst>
              <a:ext uri="{FF2B5EF4-FFF2-40B4-BE49-F238E27FC236}">
                <a16:creationId xmlns:a16="http://schemas.microsoft.com/office/drawing/2014/main" id="{DCA60219-3D14-4B26-AB3D-56519127CB7E}"/>
              </a:ext>
            </a:extLst>
          </p:cNvPr>
          <p:cNvSpPr/>
          <p:nvPr/>
        </p:nvSpPr>
        <p:spPr>
          <a:xfrm>
            <a:off x="6624535" y="4093216"/>
            <a:ext cx="2909844" cy="695627"/>
          </a:xfrm>
          <a:prstGeom prst="line">
            <a:avLst/>
          </a:prstGeom>
          <a:noFill/>
          <a:ln w="0">
            <a:solidFill>
              <a:srgbClr val="000000"/>
            </a:solidFill>
            <a:prstDash val="solid"/>
            <a:headEnd type="arrow"/>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HTTP</a:t>
            </a:r>
          </a:p>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2623292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Dynamic Configuration Changes</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954107"/>
          </a:xfrm>
          <a:prstGeom prst="rect">
            <a:avLst/>
          </a:prstGeom>
        </p:spPr>
        <p:txBody>
          <a:bodyPr wrap="square">
            <a:spAutoFit/>
          </a:bodyPr>
          <a:lstStyle/>
          <a:p>
            <a:pPr marL="285750" indent="-285750">
              <a:buFont typeface="Arial" panose="020B0604020202020204" pitchFamily="34" charset="0"/>
              <a:buChar char="•"/>
            </a:pPr>
            <a:r>
              <a:rPr lang="en-US" sz="2000" dirty="0">
                <a:latin typeface="IBM Plex Sans" panose="020B0503050203000203" pitchFamily="34" charset="0"/>
              </a:rPr>
              <a:t>But what if we have configuration changes after the client applications are running?</a:t>
            </a:r>
          </a:p>
          <a:p>
            <a:pPr marL="742950" lvl="1" indent="-285750">
              <a:buFont typeface="Courier New" panose="02070309020205020404" pitchFamily="49" charset="0"/>
              <a:buChar char="o"/>
            </a:pPr>
            <a:r>
              <a:rPr lang="en-US" dirty="0">
                <a:latin typeface="IBM Plex Sans" panose="020B0503050203000203" pitchFamily="34" charset="0"/>
              </a:rPr>
              <a:t>Traditional approach: “Bounce” all applications</a:t>
            </a:r>
          </a:p>
          <a:p>
            <a:pPr marL="742950" lvl="1" indent="-285750">
              <a:buFont typeface="Courier New" panose="02070309020205020404" pitchFamily="49" charset="0"/>
              <a:buChar char="o"/>
            </a:pPr>
            <a:r>
              <a:rPr lang="en-US" dirty="0">
                <a:latin typeface="IBM Plex Sans" panose="020B0503050203000203" pitchFamily="34" charset="0"/>
              </a:rPr>
              <a:t>Repeating the startup process</a:t>
            </a:r>
          </a:p>
        </p:txBody>
      </p:sp>
      <p:sp>
        <p:nvSpPr>
          <p:cNvPr id="16" name="Rectangle 15">
            <a:extLst>
              <a:ext uri="{FF2B5EF4-FFF2-40B4-BE49-F238E27FC236}">
                <a16:creationId xmlns:a16="http://schemas.microsoft.com/office/drawing/2014/main" id="{ABDE83A9-15C1-4A9B-A2F1-1D5AD5B11A83}"/>
              </a:ext>
            </a:extLst>
          </p:cNvPr>
          <p:cNvSpPr/>
          <p:nvPr/>
        </p:nvSpPr>
        <p:spPr>
          <a:xfrm>
            <a:off x="4165097" y="3058491"/>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17" name="Freeform: Shape 16">
            <a:extLst>
              <a:ext uri="{FF2B5EF4-FFF2-40B4-BE49-F238E27FC236}">
                <a16:creationId xmlns:a16="http://schemas.microsoft.com/office/drawing/2014/main" id="{CF9FBE37-7DE2-4206-935E-265BE50DE18D}"/>
              </a:ext>
            </a:extLst>
          </p:cNvPr>
          <p:cNvSpPr/>
          <p:nvPr/>
        </p:nvSpPr>
        <p:spPr>
          <a:xfrm>
            <a:off x="2919641" y="4611747"/>
            <a:ext cx="2603664" cy="1194588"/>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dirty="0">
                <a:solidFill>
                  <a:prstClr val="black"/>
                </a:solidFill>
                <a:latin typeface="IBM Plex Sans" panose="020B0503050203000203" pitchFamily="34" charset="0"/>
                <a:ea typeface="Microsoft YaHei" pitchFamily="2"/>
                <a:cs typeface="Mangal" pitchFamily="2"/>
              </a:rPr>
              <a:t>Backing Files</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(Git, Flat Files, and so on)</a:t>
            </a:r>
          </a:p>
        </p:txBody>
      </p:sp>
      <p:sp>
        <p:nvSpPr>
          <p:cNvPr id="18" name="Rectangle 17">
            <a:extLst>
              <a:ext uri="{FF2B5EF4-FFF2-40B4-BE49-F238E27FC236}">
                <a16:creationId xmlns:a16="http://schemas.microsoft.com/office/drawing/2014/main" id="{156B6314-0AE7-445E-98FA-99DA6FCB971A}"/>
              </a:ext>
            </a:extLst>
          </p:cNvPr>
          <p:cNvSpPr/>
          <p:nvPr/>
        </p:nvSpPr>
        <p:spPr>
          <a:xfrm>
            <a:off x="7948445" y="3058492"/>
            <a:ext cx="2037312"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(Spring)</a:t>
            </a:r>
          </a:p>
        </p:txBody>
      </p:sp>
      <p:sp>
        <p:nvSpPr>
          <p:cNvPr id="19" name="Rectangle 18">
            <a:extLst>
              <a:ext uri="{FF2B5EF4-FFF2-40B4-BE49-F238E27FC236}">
                <a16:creationId xmlns:a16="http://schemas.microsoft.com/office/drawing/2014/main" id="{B2DB6898-4DDD-490B-8951-0C6895CB2817}"/>
              </a:ext>
            </a:extLst>
          </p:cNvPr>
          <p:cNvSpPr/>
          <p:nvPr/>
        </p:nvSpPr>
        <p:spPr>
          <a:xfrm>
            <a:off x="8918501" y="4153612"/>
            <a:ext cx="2037312"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(Spring)</a:t>
            </a:r>
          </a:p>
        </p:txBody>
      </p:sp>
      <p:sp>
        <p:nvSpPr>
          <p:cNvPr id="20" name="Rectangle 19">
            <a:extLst>
              <a:ext uri="{FF2B5EF4-FFF2-40B4-BE49-F238E27FC236}">
                <a16:creationId xmlns:a16="http://schemas.microsoft.com/office/drawing/2014/main" id="{BD785579-ED61-4541-9037-8327119B0965}"/>
              </a:ext>
            </a:extLst>
          </p:cNvPr>
          <p:cNvSpPr/>
          <p:nvPr/>
        </p:nvSpPr>
        <p:spPr>
          <a:xfrm>
            <a:off x="4088633" y="3136899"/>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21" name="Rectangle 20">
            <a:extLst>
              <a:ext uri="{FF2B5EF4-FFF2-40B4-BE49-F238E27FC236}">
                <a16:creationId xmlns:a16="http://schemas.microsoft.com/office/drawing/2014/main" id="{6BA2434D-0E0B-4262-BDD1-827EE0F21D3A}"/>
              </a:ext>
            </a:extLst>
          </p:cNvPr>
          <p:cNvSpPr/>
          <p:nvPr/>
        </p:nvSpPr>
        <p:spPr>
          <a:xfrm>
            <a:off x="4012493" y="3215307"/>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22" name="Straight Connector 21">
            <a:extLst>
              <a:ext uri="{FF2B5EF4-FFF2-40B4-BE49-F238E27FC236}">
                <a16:creationId xmlns:a16="http://schemas.microsoft.com/office/drawing/2014/main" id="{5A8AD93C-EB2A-4B61-915B-401723B03DD1}"/>
              </a:ext>
            </a:extLst>
          </p:cNvPr>
          <p:cNvSpPr/>
          <p:nvPr/>
        </p:nvSpPr>
        <p:spPr>
          <a:xfrm flipV="1">
            <a:off x="4650125" y="4111167"/>
            <a:ext cx="97200" cy="540108"/>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23" name="Rectangle 22">
            <a:extLst>
              <a:ext uri="{FF2B5EF4-FFF2-40B4-BE49-F238E27FC236}">
                <a16:creationId xmlns:a16="http://schemas.microsoft.com/office/drawing/2014/main" id="{CE02A1A3-FC54-48D5-B6CE-0A518C31B01C}"/>
              </a:ext>
            </a:extLst>
          </p:cNvPr>
          <p:cNvSpPr/>
          <p:nvPr/>
        </p:nvSpPr>
        <p:spPr>
          <a:xfrm>
            <a:off x="6881512" y="5049147"/>
            <a:ext cx="2425140"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(Another Technology)</a:t>
            </a:r>
          </a:p>
        </p:txBody>
      </p:sp>
      <p:sp>
        <p:nvSpPr>
          <p:cNvPr id="24" name="Straight Connector 23">
            <a:extLst>
              <a:ext uri="{FF2B5EF4-FFF2-40B4-BE49-F238E27FC236}">
                <a16:creationId xmlns:a16="http://schemas.microsoft.com/office/drawing/2014/main" id="{E874945B-64AD-4CB2-B219-F2EC0E786937}"/>
              </a:ext>
            </a:extLst>
          </p:cNvPr>
          <p:cNvSpPr/>
          <p:nvPr/>
        </p:nvSpPr>
        <p:spPr>
          <a:xfrm>
            <a:off x="5765980" y="4031139"/>
            <a:ext cx="1018332" cy="1217268"/>
          </a:xfrm>
          <a:prstGeom prst="line">
            <a:avLst/>
          </a:prstGeom>
          <a:noFill/>
          <a:ln w="0">
            <a:solidFill>
              <a:srgbClr val="000000"/>
            </a:solidFill>
            <a:prstDash val="solid"/>
            <a:headEnd type="arrow"/>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HTTP</a:t>
            </a:r>
          </a:p>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25" name="Straight Connector 24">
            <a:extLst>
              <a:ext uri="{FF2B5EF4-FFF2-40B4-BE49-F238E27FC236}">
                <a16:creationId xmlns:a16="http://schemas.microsoft.com/office/drawing/2014/main" id="{9243AF49-73D0-44FB-99AA-C01510F291DC}"/>
              </a:ext>
            </a:extLst>
          </p:cNvPr>
          <p:cNvSpPr/>
          <p:nvPr/>
        </p:nvSpPr>
        <p:spPr>
          <a:xfrm>
            <a:off x="5911781" y="3333567"/>
            <a:ext cx="2036664" cy="23653"/>
          </a:xfrm>
          <a:prstGeom prst="line">
            <a:avLst/>
          </a:prstGeom>
          <a:noFill/>
          <a:ln w="0">
            <a:solidFill>
              <a:srgbClr val="000000"/>
            </a:solidFill>
            <a:prstDash val="solid"/>
            <a:headEnd type="arrow"/>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HTTP</a:t>
            </a:r>
          </a:p>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26" name="Straight Connector 25">
            <a:extLst>
              <a:ext uri="{FF2B5EF4-FFF2-40B4-BE49-F238E27FC236}">
                <a16:creationId xmlns:a16="http://schemas.microsoft.com/office/drawing/2014/main" id="{7032E00E-F9EC-4216-87D5-B460B08CFA0E}"/>
              </a:ext>
            </a:extLst>
          </p:cNvPr>
          <p:cNvSpPr/>
          <p:nvPr/>
        </p:nvSpPr>
        <p:spPr>
          <a:xfrm>
            <a:off x="5929199" y="3730909"/>
            <a:ext cx="2909844" cy="695627"/>
          </a:xfrm>
          <a:prstGeom prst="line">
            <a:avLst/>
          </a:prstGeom>
          <a:noFill/>
          <a:ln w="0">
            <a:solidFill>
              <a:srgbClr val="000000"/>
            </a:solidFill>
            <a:prstDash val="solid"/>
            <a:headEnd type="arrow"/>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HTTP</a:t>
            </a:r>
          </a:p>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pic>
        <p:nvPicPr>
          <p:cNvPr id="27" name="Picture 26">
            <a:extLst>
              <a:ext uri="{FF2B5EF4-FFF2-40B4-BE49-F238E27FC236}">
                <a16:creationId xmlns:a16="http://schemas.microsoft.com/office/drawing/2014/main" id="{A18F4463-05DE-44ED-90E0-B0F8CE6B4F80}"/>
              </a:ext>
            </a:extLst>
          </p:cNvPr>
          <p:cNvPicPr>
            <a:picLocks noChangeAspect="1"/>
          </p:cNvPicPr>
          <p:nvPr/>
        </p:nvPicPr>
        <p:blipFill>
          <a:blip r:embed="rId3">
            <a:lum/>
            <a:alphaModFix/>
          </a:blip>
          <a:srcRect/>
          <a:stretch>
            <a:fillRect/>
          </a:stretch>
        </p:blipFill>
        <p:spPr>
          <a:xfrm>
            <a:off x="1191424" y="4861875"/>
            <a:ext cx="588060" cy="518400"/>
          </a:xfrm>
          <a:prstGeom prst="rect">
            <a:avLst/>
          </a:prstGeom>
          <a:noFill/>
          <a:ln>
            <a:noFill/>
          </a:ln>
        </p:spPr>
      </p:pic>
      <p:sp>
        <p:nvSpPr>
          <p:cNvPr id="28" name="Straight Connector 27">
            <a:extLst>
              <a:ext uri="{FF2B5EF4-FFF2-40B4-BE49-F238E27FC236}">
                <a16:creationId xmlns:a16="http://schemas.microsoft.com/office/drawing/2014/main" id="{75AE06BF-91F9-4901-9609-998AB22E9A38}"/>
              </a:ext>
            </a:extLst>
          </p:cNvPr>
          <p:cNvSpPr/>
          <p:nvPr/>
        </p:nvSpPr>
        <p:spPr>
          <a:xfrm>
            <a:off x="2014385" y="5106171"/>
            <a:ext cx="822960" cy="0"/>
          </a:xfrm>
          <a:prstGeom prst="line">
            <a:avLst/>
          </a:prstGeom>
          <a:noFill/>
          <a:ln w="73080">
            <a:solidFill>
              <a:srgbClr val="FF3333"/>
            </a:solidFill>
            <a:prstDash val="solid"/>
            <a:tailEnd type="arrow"/>
          </a:ln>
        </p:spPr>
        <p:txBody>
          <a:bodyPr vert="horz" wrap="none" lIns="113400" tIns="72900" rIns="113400" bIns="72900" anchor="ctr" anchorCtr="0" compatLnSpc="0"/>
          <a:lstStyle/>
          <a:p>
            <a:pPr algn="ctr" defTabSz="822960" hangingPunct="0"/>
            <a:r>
              <a:rPr lang="en-US" sz="1600">
                <a:solidFill>
                  <a:srgbClr val="FF0000"/>
                </a:solidFill>
                <a:latin typeface="IBM Plex Sans" panose="020B0503050203000203" pitchFamily="34" charset="0"/>
                <a:ea typeface="Microsoft YaHei" pitchFamily="2"/>
                <a:cs typeface="Mangal" pitchFamily="2"/>
              </a:rPr>
              <a:t>CHANGES</a:t>
            </a: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Tree>
    <p:extLst>
      <p:ext uri="{BB962C8B-B14F-4D97-AF65-F5344CB8AC3E}">
        <p14:creationId xmlns:p14="http://schemas.microsoft.com/office/powerpoint/2010/main" val="224624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Configuration Bus</a:t>
            </a:r>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Potential Solution: Polling</a:t>
            </a:r>
          </a:p>
        </p:txBody>
      </p:sp>
      <p:sp>
        <p:nvSpPr>
          <p:cNvPr id="6" name="Rectangle 5">
            <a:extLst>
              <a:ext uri="{FF2B5EF4-FFF2-40B4-BE49-F238E27FC236}">
                <a16:creationId xmlns:a16="http://schemas.microsoft.com/office/drawing/2014/main" id="{1C235D3B-B83E-42B1-99B8-A2DCEB13CB1C}"/>
              </a:ext>
            </a:extLst>
          </p:cNvPr>
          <p:cNvSpPr/>
          <p:nvPr/>
        </p:nvSpPr>
        <p:spPr>
          <a:xfrm>
            <a:off x="381000" y="1552027"/>
            <a:ext cx="10043160" cy="2123658"/>
          </a:xfrm>
          <a:prstGeom prst="rect">
            <a:avLst/>
          </a:prstGeom>
        </p:spPr>
        <p:txBody>
          <a:bodyPr wrap="square">
            <a:spAutoFit/>
          </a:bodyPr>
          <a:lstStyle/>
          <a:p>
            <a:pPr marL="285750" lvl="1" indent="-285750">
              <a:buFont typeface="Arial" panose="020B0604020202020204" pitchFamily="34" charset="0"/>
              <a:buChar char="•"/>
            </a:pPr>
            <a:r>
              <a:rPr lang="en-US" sz="2000" dirty="0">
                <a:latin typeface="IBM Plex Sans" panose="020B0503050203000203" pitchFamily="34" charset="0"/>
              </a:rPr>
              <a:t>Applications could periodically poll the Config Server for changes</a:t>
            </a:r>
          </a:p>
          <a:p>
            <a:pPr marL="742950" lvl="1" indent="-285750">
              <a:buFont typeface="Courier New" panose="02070309020205020404" pitchFamily="49" charset="0"/>
              <a:buChar char="o"/>
            </a:pPr>
            <a:r>
              <a:rPr lang="en-US" dirty="0">
                <a:latin typeface="IBM Plex Sans" panose="020B0503050203000203" pitchFamily="34" charset="0"/>
              </a:rPr>
              <a:t>After all, they send Eureka heartbeats!</a:t>
            </a:r>
          </a:p>
          <a:p>
            <a:pPr marL="285750" lvl="1" indent="-285750">
              <a:buFont typeface="Arial" panose="020B0604020202020204" pitchFamily="34" charset="0"/>
              <a:buChar char="•"/>
            </a:pPr>
            <a:endParaRPr lang="en-US" sz="2000" dirty="0">
              <a:latin typeface="IBM Plex Sans" panose="020B0503050203000203" pitchFamily="34" charset="0"/>
            </a:endParaRPr>
          </a:p>
          <a:p>
            <a:pPr marL="285750" lvl="1" indent="-285750">
              <a:buFont typeface="Arial" panose="020B0604020202020204" pitchFamily="34" charset="0"/>
              <a:buChar char="•"/>
            </a:pPr>
            <a:r>
              <a:rPr lang="en-US" sz="2000" dirty="0">
                <a:latin typeface="IBM Plex Sans" panose="020B0503050203000203" pitchFamily="34" charset="0"/>
              </a:rPr>
              <a:t>Probably best to  push the changes from server to client instead</a:t>
            </a:r>
          </a:p>
          <a:p>
            <a:pPr marL="742950" lvl="1" indent="-285750">
              <a:buFont typeface="Courier New" panose="02070309020205020404" pitchFamily="49" charset="0"/>
              <a:buChar char="o"/>
            </a:pPr>
            <a:r>
              <a:rPr lang="en-US" dirty="0">
                <a:latin typeface="IBM Plex Sans" panose="020B0503050203000203" pitchFamily="34" charset="0"/>
              </a:rPr>
              <a:t>Config changes probably rare, no need to waste resources</a:t>
            </a:r>
          </a:p>
          <a:p>
            <a:pPr marL="742950" lvl="1" indent="-285750">
              <a:buFont typeface="Courier New" panose="02070309020205020404" pitchFamily="49" charset="0"/>
              <a:buChar char="o"/>
            </a:pPr>
            <a:endParaRPr lang="en-US" dirty="0">
              <a:latin typeface="IBM Plex Sans" panose="020B0503050203000203" pitchFamily="34" charset="0"/>
            </a:endParaRPr>
          </a:p>
          <a:p>
            <a:pPr marL="742950" lvl="1" indent="-285750">
              <a:buFont typeface="Courier New" panose="02070309020205020404" pitchFamily="49" charset="0"/>
              <a:buChar char="o"/>
            </a:pPr>
            <a:endParaRPr lang="en-US" dirty="0">
              <a:latin typeface="IBM Plex Sans" panose="020B0503050203000203" pitchFamily="34" charset="0"/>
            </a:endParaRPr>
          </a:p>
        </p:txBody>
      </p:sp>
      <p:sp>
        <p:nvSpPr>
          <p:cNvPr id="29" name="Rectangle 28">
            <a:extLst>
              <a:ext uri="{FF2B5EF4-FFF2-40B4-BE49-F238E27FC236}">
                <a16:creationId xmlns:a16="http://schemas.microsoft.com/office/drawing/2014/main" id="{079C10E0-BE55-438E-BC59-C13CB071B8E5}"/>
              </a:ext>
            </a:extLst>
          </p:cNvPr>
          <p:cNvSpPr/>
          <p:nvPr/>
        </p:nvSpPr>
        <p:spPr>
          <a:xfrm>
            <a:off x="4328284" y="3521378"/>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30" name="Freeform: Shape 29">
            <a:extLst>
              <a:ext uri="{FF2B5EF4-FFF2-40B4-BE49-F238E27FC236}">
                <a16:creationId xmlns:a16="http://schemas.microsoft.com/office/drawing/2014/main" id="{DA80A246-C02D-434E-898B-3A9A1A746804}"/>
              </a:ext>
            </a:extLst>
          </p:cNvPr>
          <p:cNvSpPr/>
          <p:nvPr/>
        </p:nvSpPr>
        <p:spPr>
          <a:xfrm>
            <a:off x="3082828" y="5074634"/>
            <a:ext cx="2603664" cy="1194588"/>
          </a:xfrm>
          <a:custGeom>
            <a:avLst/>
            <a:gdLst>
              <a:gd name="idx" fmla="cos wd2 2700000"/>
              <a:gd name="idy" fmla="sin hd2 2700000"/>
              <a:gd name="il" fmla="+- hc 0 idx"/>
              <a:gd name="ir" fmla="+- hc idx 0"/>
              <a:gd name="it" fmla="+- vc 0 idy"/>
              <a:gd name="ib" fmla="+- vc idy 0"/>
            </a:gdLst>
            <a:ahLst/>
            <a:cxnLst>
              <a:cxn ang="3cd4">
                <a:pos x="hc" y="t"/>
              </a:cxn>
              <a:cxn ang="cd2">
                <a:pos x="l" y="vc"/>
              </a:cxn>
              <a:cxn ang="cd4">
                <a:pos x="hc" y="b"/>
              </a:cxn>
              <a:cxn ang="0">
                <a:pos x="r" y="vc"/>
              </a:cxn>
            </a:cxnLst>
            <a:rect l="il" t="it" r="ir" b="ib"/>
            <a:pathLst>
              <a:path>
                <a:moveTo>
                  <a:pt x="l" y="vc"/>
                </a:moveTo>
                <a:arcTo wR="wd2" hR="hd2" stAng="cd2" swAng="cd4"/>
                <a:arcTo wR="wd2" hR="hd2" stAng="3cd4" swAng="cd4"/>
                <a:arcTo wR="wd2" hR="hd2" stAng="0" swAng="cd4"/>
                <a:arcTo wR="wd2" hR="hd2" stAng="cd4" swAng="cd4"/>
                <a:close/>
              </a:path>
            </a:pathLst>
          </a:cu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dirty="0">
                <a:solidFill>
                  <a:prstClr val="black"/>
                </a:solidFill>
                <a:latin typeface="IBM Plex Sans" panose="020B0503050203000203" pitchFamily="34" charset="0"/>
                <a:ea typeface="Microsoft YaHei" pitchFamily="2"/>
                <a:cs typeface="Mangal" pitchFamily="2"/>
              </a:rPr>
              <a:t>Backing Files</a:t>
            </a:r>
          </a:p>
          <a:p>
            <a:pPr algn="ctr" defTabSz="822960" hangingPunct="0"/>
            <a:r>
              <a:rPr lang="en-US" sz="1600" dirty="0">
                <a:solidFill>
                  <a:prstClr val="black"/>
                </a:solidFill>
                <a:latin typeface="IBM Plex Sans" panose="020B0503050203000203" pitchFamily="34" charset="0"/>
                <a:ea typeface="Microsoft YaHei" pitchFamily="2"/>
                <a:cs typeface="Mangal" pitchFamily="2"/>
              </a:rPr>
              <a:t>(Git, Flat Files, and so on)</a:t>
            </a:r>
          </a:p>
        </p:txBody>
      </p:sp>
      <p:sp>
        <p:nvSpPr>
          <p:cNvPr id="31" name="Rectangle 30">
            <a:extLst>
              <a:ext uri="{FF2B5EF4-FFF2-40B4-BE49-F238E27FC236}">
                <a16:creationId xmlns:a16="http://schemas.microsoft.com/office/drawing/2014/main" id="{5B8509F9-C5FA-4B78-AC72-554E4FD7BF56}"/>
              </a:ext>
            </a:extLst>
          </p:cNvPr>
          <p:cNvSpPr/>
          <p:nvPr/>
        </p:nvSpPr>
        <p:spPr>
          <a:xfrm>
            <a:off x="8111632" y="3521379"/>
            <a:ext cx="2037312"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(Spring)</a:t>
            </a:r>
          </a:p>
        </p:txBody>
      </p:sp>
      <p:sp>
        <p:nvSpPr>
          <p:cNvPr id="32" name="Rectangle 31">
            <a:extLst>
              <a:ext uri="{FF2B5EF4-FFF2-40B4-BE49-F238E27FC236}">
                <a16:creationId xmlns:a16="http://schemas.microsoft.com/office/drawing/2014/main" id="{FAD7C209-BCAD-4563-8686-9EA9A7C6870B}"/>
              </a:ext>
            </a:extLst>
          </p:cNvPr>
          <p:cNvSpPr/>
          <p:nvPr/>
        </p:nvSpPr>
        <p:spPr>
          <a:xfrm>
            <a:off x="9081688" y="4616499"/>
            <a:ext cx="2037312"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(Spring)</a:t>
            </a:r>
          </a:p>
        </p:txBody>
      </p:sp>
      <p:sp>
        <p:nvSpPr>
          <p:cNvPr id="33" name="Rectangle 32">
            <a:extLst>
              <a:ext uri="{FF2B5EF4-FFF2-40B4-BE49-F238E27FC236}">
                <a16:creationId xmlns:a16="http://schemas.microsoft.com/office/drawing/2014/main" id="{9D01DE3F-CAF0-4C06-8BC3-76BC565CF1D1}"/>
              </a:ext>
            </a:extLst>
          </p:cNvPr>
          <p:cNvSpPr/>
          <p:nvPr/>
        </p:nvSpPr>
        <p:spPr>
          <a:xfrm>
            <a:off x="4251820" y="3599786"/>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34" name="Rectangle 33">
            <a:extLst>
              <a:ext uri="{FF2B5EF4-FFF2-40B4-BE49-F238E27FC236}">
                <a16:creationId xmlns:a16="http://schemas.microsoft.com/office/drawing/2014/main" id="{F160116D-3ABC-45BA-ADE5-4A5C49CDE55C}"/>
              </a:ext>
            </a:extLst>
          </p:cNvPr>
          <p:cNvSpPr/>
          <p:nvPr/>
        </p:nvSpPr>
        <p:spPr>
          <a:xfrm>
            <a:off x="4175680" y="3678194"/>
            <a:ext cx="1552284" cy="896184"/>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defTabSz="822960" hangingPunct="0"/>
            <a:r>
              <a:rPr lang="en-US" sz="1600">
                <a:solidFill>
                  <a:prstClr val="black"/>
                </a:solidFill>
                <a:latin typeface="IBM Plex Sans" panose="020B0503050203000203" pitchFamily="34" charset="0"/>
                <a:ea typeface="Microsoft YaHei" pitchFamily="2"/>
                <a:cs typeface="Mangal" pitchFamily="2"/>
              </a:rPr>
              <a:t>Config Server</a:t>
            </a:r>
          </a:p>
        </p:txBody>
      </p:sp>
      <p:sp>
        <p:nvSpPr>
          <p:cNvPr id="35" name="Straight Connector 34">
            <a:extLst>
              <a:ext uri="{FF2B5EF4-FFF2-40B4-BE49-F238E27FC236}">
                <a16:creationId xmlns:a16="http://schemas.microsoft.com/office/drawing/2014/main" id="{E6EFB0CC-7E83-4AE8-9675-C4872ABB946D}"/>
              </a:ext>
            </a:extLst>
          </p:cNvPr>
          <p:cNvSpPr/>
          <p:nvPr/>
        </p:nvSpPr>
        <p:spPr>
          <a:xfrm flipV="1">
            <a:off x="4813312" y="4574054"/>
            <a:ext cx="97200" cy="540108"/>
          </a:xfrm>
          <a:prstGeom prst="line">
            <a:avLst/>
          </a:prstGeom>
          <a:noFill/>
          <a:ln w="0">
            <a:solidFill>
              <a:srgbClr val="000000"/>
            </a:solidFill>
            <a:prstDash val="solid"/>
            <a:tailEnd type="arrow"/>
          </a:ln>
        </p:spPr>
        <p:txBody>
          <a:bodyPr vert="horz" wrap="none" lIns="81000" tIns="40500" rIns="81000" bIns="40500" anchor="ctr" anchorCtr="0" compatLnSpc="0"/>
          <a:lstStyle/>
          <a:p>
            <a:pP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36" name="Rectangle 35">
            <a:extLst>
              <a:ext uri="{FF2B5EF4-FFF2-40B4-BE49-F238E27FC236}">
                <a16:creationId xmlns:a16="http://schemas.microsoft.com/office/drawing/2014/main" id="{83C0E7BC-4789-41F0-A79E-93ADC30AE665}"/>
              </a:ext>
            </a:extLst>
          </p:cNvPr>
          <p:cNvSpPr/>
          <p:nvPr/>
        </p:nvSpPr>
        <p:spPr>
          <a:xfrm>
            <a:off x="7044699" y="5512034"/>
            <a:ext cx="2425140" cy="696923"/>
          </a:xfrm>
          <a:prstGeom prst="rect">
            <a:avLst/>
          </a:prstGeom>
          <a:solidFill>
            <a:srgbClr val="CFE7F5"/>
          </a:solidFill>
          <a:ln w="0">
            <a:solidFill>
              <a:srgbClr val="808080"/>
            </a:solidFill>
            <a:prstDash val="solid"/>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Client Application</a:t>
            </a:r>
          </a:p>
          <a:p>
            <a:pPr algn="ctr" defTabSz="822960" hangingPunct="0"/>
            <a:r>
              <a:rPr lang="en-US" sz="1600">
                <a:solidFill>
                  <a:prstClr val="black"/>
                </a:solidFill>
                <a:latin typeface="IBM Plex Sans" panose="020B0503050203000203" pitchFamily="34" charset="0"/>
                <a:ea typeface="Microsoft YaHei" pitchFamily="2"/>
                <a:cs typeface="Mangal" pitchFamily="2"/>
              </a:rPr>
              <a:t>(Another Technology)</a:t>
            </a:r>
          </a:p>
        </p:txBody>
      </p:sp>
      <p:pic>
        <p:nvPicPr>
          <p:cNvPr id="37" name="Picture 36">
            <a:extLst>
              <a:ext uri="{FF2B5EF4-FFF2-40B4-BE49-F238E27FC236}">
                <a16:creationId xmlns:a16="http://schemas.microsoft.com/office/drawing/2014/main" id="{F6FF0D1E-29B0-41F2-90B3-7814F32DF1C9}"/>
              </a:ext>
            </a:extLst>
          </p:cNvPr>
          <p:cNvPicPr>
            <a:picLocks noChangeAspect="1"/>
          </p:cNvPicPr>
          <p:nvPr/>
        </p:nvPicPr>
        <p:blipFill>
          <a:blip r:embed="rId3">
            <a:lum/>
            <a:alphaModFix/>
          </a:blip>
          <a:srcRect/>
          <a:stretch>
            <a:fillRect/>
          </a:stretch>
        </p:blipFill>
        <p:spPr>
          <a:xfrm>
            <a:off x="1354611" y="5324762"/>
            <a:ext cx="588060" cy="518400"/>
          </a:xfrm>
          <a:prstGeom prst="rect">
            <a:avLst/>
          </a:prstGeom>
          <a:noFill/>
          <a:ln>
            <a:noFill/>
          </a:ln>
        </p:spPr>
      </p:pic>
      <p:sp>
        <p:nvSpPr>
          <p:cNvPr id="38" name="Straight Connector 37">
            <a:extLst>
              <a:ext uri="{FF2B5EF4-FFF2-40B4-BE49-F238E27FC236}">
                <a16:creationId xmlns:a16="http://schemas.microsoft.com/office/drawing/2014/main" id="{9BA9F588-9E1E-46F6-BBC0-E7C5BB5533A4}"/>
              </a:ext>
            </a:extLst>
          </p:cNvPr>
          <p:cNvSpPr/>
          <p:nvPr/>
        </p:nvSpPr>
        <p:spPr>
          <a:xfrm>
            <a:off x="2177572" y="5569058"/>
            <a:ext cx="822960" cy="0"/>
          </a:xfrm>
          <a:prstGeom prst="line">
            <a:avLst/>
          </a:prstGeom>
          <a:noFill/>
          <a:ln w="73080">
            <a:solidFill>
              <a:srgbClr val="FF3333"/>
            </a:solidFill>
            <a:prstDash val="solid"/>
            <a:tailEnd type="arrow"/>
          </a:ln>
        </p:spPr>
        <p:txBody>
          <a:bodyPr vert="horz" wrap="none" lIns="113400" tIns="72900" rIns="113400" bIns="72900" anchor="ctr" anchorCtr="0" compatLnSpc="0"/>
          <a:lstStyle/>
          <a:p>
            <a:pPr algn="ctr" defTabSz="822960" hangingPunct="0"/>
            <a:r>
              <a:rPr lang="en-US" sz="1600">
                <a:solidFill>
                  <a:srgbClr val="FF0000"/>
                </a:solidFill>
                <a:latin typeface="IBM Plex Sans" panose="020B0503050203000203" pitchFamily="34" charset="0"/>
                <a:ea typeface="Microsoft YaHei" pitchFamily="2"/>
                <a:cs typeface="Mangal" pitchFamily="2"/>
              </a:rPr>
              <a:t>CHANGES</a:t>
            </a: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a:p>
            <a:pPr algn="ctr" defTabSz="822960" hangingPunct="0"/>
            <a:endParaRPr lang="en-US" sz="1600">
              <a:solidFill>
                <a:prstClr val="black"/>
              </a:solidFill>
              <a:latin typeface="IBM Plex Sans" panose="020B0503050203000203" pitchFamily="34" charset="0"/>
              <a:ea typeface="Microsoft YaHei" pitchFamily="2"/>
              <a:cs typeface="Mangal" pitchFamily="2"/>
            </a:endParaRPr>
          </a:p>
        </p:txBody>
      </p:sp>
      <p:sp>
        <p:nvSpPr>
          <p:cNvPr id="39" name="Freeform: Shape 38">
            <a:extLst>
              <a:ext uri="{FF2B5EF4-FFF2-40B4-BE49-F238E27FC236}">
                <a16:creationId xmlns:a16="http://schemas.microsoft.com/office/drawing/2014/main" id="{7CFB819C-220C-4EEB-A52D-CFAA307822FB}"/>
              </a:ext>
            </a:extLst>
          </p:cNvPr>
          <p:cNvSpPr/>
          <p:nvPr/>
        </p:nvSpPr>
        <p:spPr>
          <a:xfrm>
            <a:off x="6045484" y="3292958"/>
            <a:ext cx="1892484" cy="446796"/>
          </a:xfrm>
          <a:custGeom>
            <a:avLst/>
            <a:gdLst/>
            <a:ahLst/>
            <a:cxnLst>
              <a:cxn ang="3cd4">
                <a:pos x="hc" y="t"/>
              </a:cxn>
              <a:cxn ang="cd2">
                <a:pos x="l" y="vc"/>
              </a:cxn>
              <a:cxn ang="cd4">
                <a:pos x="hc" y="b"/>
              </a:cxn>
              <a:cxn ang="0">
                <a:pos x="r" y="vc"/>
              </a:cxn>
            </a:cxnLst>
            <a:rect l="l" t="t" r="r" b="b"/>
            <a:pathLst>
              <a:path w="5842" h="1380">
                <a:moveTo>
                  <a:pt x="5842" y="1380"/>
                </a:moveTo>
                <a:cubicBezTo>
                  <a:pt x="3048" y="-1725"/>
                  <a:pt x="0" y="1380"/>
                  <a:pt x="0" y="1380"/>
                </a:cubicBezTo>
              </a:path>
            </a:pathLst>
          </a:custGeom>
          <a:noFill/>
          <a:ln w="0">
            <a:solidFill>
              <a:srgbClr val="000000"/>
            </a:solidFill>
            <a:prstDash val="solid"/>
            <a:tailEnd type="arrow"/>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Any</a:t>
            </a:r>
          </a:p>
          <a:p>
            <a:pPr algn="ctr" defTabSz="822960" hangingPunct="0"/>
            <a:r>
              <a:rPr lang="en-US" sz="1600">
                <a:solidFill>
                  <a:prstClr val="black"/>
                </a:solidFill>
                <a:latin typeface="IBM Plex Sans" panose="020B0503050203000203" pitchFamily="34" charset="0"/>
                <a:ea typeface="Microsoft YaHei" pitchFamily="2"/>
                <a:cs typeface="Mangal" pitchFamily="2"/>
              </a:rPr>
              <a:t>changes?</a:t>
            </a:r>
          </a:p>
        </p:txBody>
      </p:sp>
      <p:sp>
        <p:nvSpPr>
          <p:cNvPr id="40" name="Freeform: Shape 39">
            <a:extLst>
              <a:ext uri="{FF2B5EF4-FFF2-40B4-BE49-F238E27FC236}">
                <a16:creationId xmlns:a16="http://schemas.microsoft.com/office/drawing/2014/main" id="{66595EB7-4F74-4939-ABC8-0CF17185534E}"/>
              </a:ext>
            </a:extLst>
          </p:cNvPr>
          <p:cNvSpPr/>
          <p:nvPr/>
        </p:nvSpPr>
        <p:spPr>
          <a:xfrm>
            <a:off x="6127780" y="4162250"/>
            <a:ext cx="2797740" cy="748763"/>
          </a:xfrm>
          <a:custGeom>
            <a:avLst/>
            <a:gdLst/>
            <a:ahLst/>
            <a:cxnLst>
              <a:cxn ang="3cd4">
                <a:pos x="hc" y="t"/>
              </a:cxn>
              <a:cxn ang="cd2">
                <a:pos x="l" y="vc"/>
              </a:cxn>
              <a:cxn ang="cd4">
                <a:pos x="hc" y="b"/>
              </a:cxn>
              <a:cxn ang="0">
                <a:pos x="r" y="vc"/>
              </a:cxn>
            </a:cxnLst>
            <a:rect l="l" t="t" r="r" b="b"/>
            <a:pathLst>
              <a:path w="8636" h="2312">
                <a:moveTo>
                  <a:pt x="8636" y="2312"/>
                </a:moveTo>
                <a:cubicBezTo>
                  <a:pt x="3810" y="-739"/>
                  <a:pt x="0" y="108"/>
                  <a:pt x="0" y="108"/>
                </a:cubicBezTo>
              </a:path>
            </a:pathLst>
          </a:custGeom>
          <a:noFill/>
          <a:ln w="0">
            <a:solidFill>
              <a:srgbClr val="000000"/>
            </a:solidFill>
            <a:prstDash val="solid"/>
            <a:tailEnd type="arrow"/>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 Any</a:t>
            </a:r>
          </a:p>
          <a:p>
            <a:pPr algn="ctr" defTabSz="822960" hangingPunct="0"/>
            <a:r>
              <a:rPr lang="en-US" sz="1600">
                <a:solidFill>
                  <a:prstClr val="black"/>
                </a:solidFill>
                <a:latin typeface="IBM Plex Sans" panose="020B0503050203000203" pitchFamily="34" charset="0"/>
                <a:ea typeface="Microsoft YaHei" pitchFamily="2"/>
                <a:cs typeface="Mangal" pitchFamily="2"/>
              </a:rPr>
              <a:t>changes?</a:t>
            </a:r>
          </a:p>
        </p:txBody>
      </p:sp>
      <p:sp>
        <p:nvSpPr>
          <p:cNvPr id="41" name="Freeform: Shape 40">
            <a:extLst>
              <a:ext uri="{FF2B5EF4-FFF2-40B4-BE49-F238E27FC236}">
                <a16:creationId xmlns:a16="http://schemas.microsoft.com/office/drawing/2014/main" id="{4F6264CD-D620-4870-BE44-D2089326372B}"/>
              </a:ext>
            </a:extLst>
          </p:cNvPr>
          <p:cNvSpPr/>
          <p:nvPr/>
        </p:nvSpPr>
        <p:spPr>
          <a:xfrm>
            <a:off x="5963188" y="4379978"/>
            <a:ext cx="1151820" cy="1131407"/>
          </a:xfrm>
          <a:custGeom>
            <a:avLst/>
            <a:gdLst/>
            <a:ahLst/>
            <a:cxnLst>
              <a:cxn ang="3cd4">
                <a:pos x="hc" y="t"/>
              </a:cxn>
              <a:cxn ang="cd2">
                <a:pos x="l" y="vc"/>
              </a:cxn>
              <a:cxn ang="cd4">
                <a:pos x="hc" y="b"/>
              </a:cxn>
              <a:cxn ang="0">
                <a:pos x="r" y="vc"/>
              </a:cxn>
            </a:cxnLst>
            <a:rect l="l" t="t" r="r" b="b"/>
            <a:pathLst>
              <a:path w="3556" h="3493">
                <a:moveTo>
                  <a:pt x="3556" y="3493"/>
                </a:moveTo>
                <a:cubicBezTo>
                  <a:pt x="2794" y="0"/>
                  <a:pt x="0" y="0"/>
                  <a:pt x="0" y="0"/>
                </a:cubicBezTo>
              </a:path>
            </a:pathLst>
          </a:custGeom>
          <a:noFill/>
          <a:ln w="0">
            <a:solidFill>
              <a:srgbClr val="000000"/>
            </a:solidFill>
            <a:prstDash val="solid"/>
            <a:tailEnd type="arrow"/>
          </a:ln>
        </p:spPr>
        <p:txBody>
          <a:bodyPr vert="horz" wrap="none" lIns="81000" tIns="40500" rIns="81000" bIns="40500" anchor="ctr" anchorCtr="0" compatLnSpc="0"/>
          <a:lstStyle/>
          <a:p>
            <a:pPr algn="ctr" defTabSz="822960" hangingPunct="0"/>
            <a:r>
              <a:rPr lang="en-US" sz="1600">
                <a:solidFill>
                  <a:prstClr val="black"/>
                </a:solidFill>
                <a:latin typeface="IBM Plex Sans" panose="020B0503050203000203" pitchFamily="34" charset="0"/>
                <a:ea typeface="Microsoft YaHei" pitchFamily="2"/>
                <a:cs typeface="Mangal" pitchFamily="2"/>
              </a:rPr>
              <a:t> Any</a:t>
            </a:r>
          </a:p>
          <a:p>
            <a:pPr algn="ctr" defTabSz="822960" hangingPunct="0"/>
            <a:r>
              <a:rPr lang="en-US" sz="1600">
                <a:solidFill>
                  <a:prstClr val="black"/>
                </a:solidFill>
                <a:latin typeface="IBM Plex Sans" panose="020B0503050203000203" pitchFamily="34" charset="0"/>
                <a:ea typeface="Microsoft YaHei" pitchFamily="2"/>
                <a:cs typeface="Mangal" pitchFamily="2"/>
              </a:rPr>
              <a:t>changes?</a:t>
            </a:r>
          </a:p>
        </p:txBody>
      </p:sp>
    </p:spTree>
    <p:extLst>
      <p:ext uri="{BB962C8B-B14F-4D97-AF65-F5344CB8AC3E}">
        <p14:creationId xmlns:p14="http://schemas.microsoft.com/office/powerpoint/2010/main" val="4264561784"/>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9158</TotalTime>
  <Words>3039</Words>
  <Application>Microsoft Office PowerPoint</Application>
  <PresentationFormat>Widescreen</PresentationFormat>
  <Paragraphs>391</Paragraphs>
  <Slides>25</Slides>
  <Notes>15</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25</vt:i4>
      </vt:variant>
    </vt:vector>
  </HeadingPairs>
  <TitlesOfParts>
    <vt:vector size="41" baseType="lpstr">
      <vt:lpstr>.AppleSystemUIFont</vt:lpstr>
      <vt:lpstr>Albany</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4_Light Background</vt:lpstr>
      <vt:lpstr>3_Light Background</vt:lpstr>
      <vt:lpstr>4_Color Block</vt:lpstr>
      <vt:lpstr>3_Dark Background</vt:lpstr>
      <vt:lpstr>Spring Cloud – Configuration Bus  Audience: Developer</vt:lpstr>
      <vt:lpstr>Introduction</vt:lpstr>
      <vt:lpstr>Agenda</vt:lpstr>
      <vt:lpstr>Objectives</vt:lpstr>
      <vt:lpstr>Topics</vt:lpstr>
      <vt:lpstr>The Problem: Dynamic Configuration Updates</vt:lpstr>
      <vt:lpstr>Recall Spring Cloud Config</vt:lpstr>
      <vt:lpstr>Dynamic Configuration Changes</vt:lpstr>
      <vt:lpstr>Potential Solution: Polling</vt:lpstr>
      <vt:lpstr>Spring Cloud Bus</vt:lpstr>
      <vt:lpstr>Spring Cloud Bus</vt:lpstr>
      <vt:lpstr>Spring Cloud Bus</vt:lpstr>
      <vt:lpstr>Spring Cloud Bus Setup – Part 1</vt:lpstr>
      <vt:lpstr>Spring Cloud Bus Setup – Part 2</vt:lpstr>
      <vt:lpstr>Broadcasting Changes</vt:lpstr>
      <vt:lpstr>How Refresh Works</vt:lpstr>
      <vt:lpstr>How Refresh Works</vt:lpstr>
      <vt:lpstr>@Configuration Properties</vt:lpstr>
      <vt:lpstr>@Refresh Scope</vt:lpstr>
      <vt:lpstr>How @RefreshScope Works</vt:lpstr>
      <vt:lpstr>Lab     </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Audience: All</dc:title>
  <dc:creator>Archana Ananthanarayan</dc:creator>
  <cp:lastModifiedBy>Archana Ananthanarayan</cp:lastModifiedBy>
  <cp:revision>388</cp:revision>
  <dcterms:created xsi:type="dcterms:W3CDTF">2020-06-25T11:01:55Z</dcterms:created>
  <dcterms:modified xsi:type="dcterms:W3CDTF">2020-08-04T17:22:39Z</dcterms:modified>
</cp:coreProperties>
</file>